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3300"/>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534" autoAdjust="0"/>
    <p:restoredTop sz="94554" autoAdjust="0"/>
  </p:normalViewPr>
  <p:slideViewPr>
    <p:cSldViewPr>
      <p:cViewPr varScale="1">
        <p:scale>
          <a:sx n="77" d="100"/>
          <a:sy n="77" d="100"/>
        </p:scale>
        <p:origin x="2190" y="102"/>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5B4E311-DB41-4F3B-96D7-0FA1AD303BE9}"/>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AAEA663-F8C0-471A-9C3D-AA251289563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BFDB7CD5-4DAC-4898-AD9E-1468F2883C0A}"/>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34DBB9DA-3C37-48F1-A2AB-17CF1D93E458}"/>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a:lvl1pPr>
          </a:lstStyle>
          <a:p>
            <a:fld id="{19BC3D9C-EDE2-46A6-8D54-E00F197D8E77}"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1DDF07AF-B603-436F-9F9E-AD46307022F4}"/>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BC67AA0F-474A-4025-8F1E-E23827C410D7}"/>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4EA5E057-801F-496B-BA26-536ED7DDDB9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167621CE-8863-40FE-A1DE-87F12DCD9B03}"/>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ADCB5C4A-7611-422B-BAD1-576133FCB874}"/>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ADE90C51-A1E8-4002-BB1E-61DC251D19ED}"/>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a:lvl1pPr>
          </a:lstStyle>
          <a:p>
            <a:fld id="{4C07D730-2978-4712-AAC4-403998D6D102}"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17772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966965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444591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98103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98795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026120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236951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3704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93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826716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401648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2">
            <a:extLst>
              <a:ext uri="{FF2B5EF4-FFF2-40B4-BE49-F238E27FC236}">
                <a16:creationId xmlns:a16="http://schemas.microsoft.com/office/drawing/2014/main" id="{BE0817F4-EC87-46C6-9764-68322CF01D7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08500" y="36513"/>
            <a:ext cx="2160588" cy="122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443BD3B1-B163-4643-ADEF-8899F1DDC5C0}"/>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Line 22">
            <a:extLst>
              <a:ext uri="{FF2B5EF4-FFF2-40B4-BE49-F238E27FC236}">
                <a16:creationId xmlns:a16="http://schemas.microsoft.com/office/drawing/2014/main" id="{7CB36552-AD1F-439F-BBF1-02C4E7ABAF95}"/>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ED1642D-7B83-471B-A414-AFFECAF7DCC9}"/>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Tahoma" pitchFamily="34" charset="0"/>
              </a:rPr>
              <a:t>Forschung Burgenland GmbH</a:t>
            </a:r>
            <a:endParaRPr lang="de-DE" sz="900" b="1" dirty="0">
              <a:solidFill>
                <a:srgbClr val="003366"/>
              </a:solidFill>
              <a:latin typeface="Tahoma" pitchFamily="34" charset="0"/>
            </a:endParaRPr>
          </a:p>
          <a:p>
            <a:pPr eaLnBrk="1" hangingPunct="1">
              <a:defRPr/>
            </a:pPr>
            <a:r>
              <a:rPr lang="de-AT" sz="900" dirty="0">
                <a:latin typeface="Tahoma" pitchFamily="34" charset="0"/>
              </a:rPr>
              <a:t>Studienzentrum Eisenstadt, Campus 1, A-7000 Eisenstadt, Tel.: +43 (0)5 7705-0</a:t>
            </a:r>
          </a:p>
          <a:p>
            <a:pPr eaLnBrk="1" hangingPunct="1">
              <a:defRPr/>
            </a:pPr>
            <a:r>
              <a:rPr lang="de-AT" sz="900" dirty="0">
                <a:latin typeface="Tahoma" pitchFamily="34" charset="0"/>
              </a:rPr>
              <a:t>Studienzentrum </a:t>
            </a:r>
            <a:r>
              <a:rPr lang="de-AT" sz="900" dirty="0" err="1">
                <a:latin typeface="Tahoma" pitchFamily="34" charset="0"/>
              </a:rPr>
              <a:t>Pinkafeld</a:t>
            </a:r>
            <a:r>
              <a:rPr lang="de-AT" sz="900" dirty="0">
                <a:latin typeface="Tahoma" pitchFamily="34" charset="0"/>
              </a:rPr>
              <a:t>, </a:t>
            </a:r>
            <a:r>
              <a:rPr lang="de-AT" sz="900" dirty="0" err="1">
                <a:latin typeface="Tahoma" pitchFamily="34" charset="0"/>
              </a:rPr>
              <a:t>Steinamangerstraße</a:t>
            </a:r>
            <a:r>
              <a:rPr lang="de-AT" sz="900" dirty="0">
                <a:latin typeface="Tahoma" pitchFamily="34" charset="0"/>
              </a:rPr>
              <a:t> 21, A-7423 </a:t>
            </a:r>
            <a:r>
              <a:rPr lang="de-AT" sz="900" dirty="0" err="1">
                <a:latin typeface="Tahoma" pitchFamily="34" charset="0"/>
              </a:rPr>
              <a:t>Pinkafeld</a:t>
            </a:r>
            <a:r>
              <a:rPr lang="de-AT" sz="900" dirty="0">
                <a:latin typeface="Tahoma" pitchFamily="34" charset="0"/>
              </a:rPr>
              <a:t>, Tel.: +43 </a:t>
            </a:r>
            <a:r>
              <a:rPr lang="de-AT" sz="900">
                <a:latin typeface="Tahoma" pitchFamily="34" charset="0"/>
              </a:rPr>
              <a:t>(0)5 7705-0</a:t>
            </a:r>
            <a:endParaRPr lang="de-DE" sz="900" dirty="0">
              <a:latin typeface="Tahoma" pitchFamily="34" charset="0"/>
            </a:endParaRPr>
          </a:p>
        </p:txBody>
      </p:sp>
      <p:sp>
        <p:nvSpPr>
          <p:cNvPr id="1030" name="Line 21">
            <a:extLst>
              <a:ext uri="{FF2B5EF4-FFF2-40B4-BE49-F238E27FC236}">
                <a16:creationId xmlns:a16="http://schemas.microsoft.com/office/drawing/2014/main" id="{1051445D-5080-42DC-9C73-58440566D5CF}"/>
              </a:ext>
            </a:extLst>
          </p:cNvPr>
          <p:cNvSpPr>
            <a:spLocks noChangeShapeType="1"/>
          </p:cNvSpPr>
          <p:nvPr userDrawn="1"/>
        </p:nvSpPr>
        <p:spPr bwMode="auto">
          <a:xfrm>
            <a:off x="0" y="126206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 name="Rectangle 24">
            <a:extLst>
              <a:ext uri="{FF2B5EF4-FFF2-40B4-BE49-F238E27FC236}">
                <a16:creationId xmlns:a16="http://schemas.microsoft.com/office/drawing/2014/main" id="{135317B6-1017-4E4A-9935-04D76A4C58E1}"/>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a:t>Titelmasterformat durch Klicken bearbeiten</a:t>
            </a:r>
          </a:p>
        </p:txBody>
      </p:sp>
      <p:sp>
        <p:nvSpPr>
          <p:cNvPr id="1032" name="Line 21">
            <a:extLst>
              <a:ext uri="{FF2B5EF4-FFF2-40B4-BE49-F238E27FC236}">
                <a16:creationId xmlns:a16="http://schemas.microsoft.com/office/drawing/2014/main" id="{72A75607-4277-47DC-A3E4-62EEA2781DB9}"/>
              </a:ext>
            </a:extLst>
          </p:cNvPr>
          <p:cNvSpPr>
            <a:spLocks noChangeShapeType="1"/>
          </p:cNvSpPr>
          <p:nvPr userDrawn="1"/>
        </p:nvSpPr>
        <p:spPr bwMode="auto">
          <a:xfrm>
            <a:off x="-3175" y="1463675"/>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3" name="Line 22">
            <a:extLst>
              <a:ext uri="{FF2B5EF4-FFF2-40B4-BE49-F238E27FC236}">
                <a16:creationId xmlns:a16="http://schemas.microsoft.com/office/drawing/2014/main" id="{011FCCD1-F66D-4A74-B993-6D3901B77B19}"/>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749F22C8-9950-4ABF-AD4C-363795E04FC3}"/>
              </a:ext>
            </a:extLst>
          </p:cNvPr>
          <p:cNvSpPr txBox="1">
            <a:spLocks noChangeArrowheads="1"/>
          </p:cNvSpPr>
          <p:nvPr userDrawn="1"/>
        </p:nvSpPr>
        <p:spPr bwMode="auto">
          <a:xfrm>
            <a:off x="4238625" y="8913813"/>
            <a:ext cx="2611438"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Tahoma" pitchFamily="34" charset="0"/>
              </a:rPr>
              <a:t>www.fh-burgenland.at/forschung</a:t>
            </a:r>
            <a:endParaRPr lang="de-DE" sz="1000" b="1" dirty="0">
              <a:solidFill>
                <a:srgbClr val="003366"/>
              </a:solidFill>
              <a:latin typeface="Tahoma" pitchFamily="34" charset="0"/>
            </a:endParaRPr>
          </a:p>
        </p:txBody>
      </p:sp>
      <p:sp>
        <p:nvSpPr>
          <p:cNvPr id="1035" name="Line 39">
            <a:extLst>
              <a:ext uri="{FF2B5EF4-FFF2-40B4-BE49-F238E27FC236}">
                <a16:creationId xmlns:a16="http://schemas.microsoft.com/office/drawing/2014/main" id="{40917050-3D66-4BC1-ABFA-6C2F3CD25470}"/>
              </a:ext>
            </a:extLst>
          </p:cNvPr>
          <p:cNvSpPr>
            <a:spLocks noChangeShapeType="1"/>
          </p:cNvSpPr>
          <p:nvPr userDrawn="1"/>
        </p:nvSpPr>
        <p:spPr bwMode="auto">
          <a:xfrm>
            <a:off x="1898650" y="1463675"/>
            <a:ext cx="0" cy="7450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mj-lt"/>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mn-lt"/>
          <a:ea typeface="+mn-ea"/>
          <a:cs typeface="+mn-cs"/>
        </a:defRPr>
      </a:lvl1pPr>
      <a:lvl2pPr marL="171450" indent="-66675" algn="l" defTabSz="954088" rtl="0" eaLnBrk="0" fontAlgn="base" hangingPunct="0">
        <a:spcBef>
          <a:spcPct val="20000"/>
        </a:spcBef>
        <a:spcAft>
          <a:spcPct val="0"/>
        </a:spcAft>
        <a:defRPr sz="1000">
          <a:solidFill>
            <a:schemeClr val="tx1"/>
          </a:solidFill>
          <a:latin typeface="+mn-lt"/>
        </a:defRPr>
      </a:lvl2pPr>
      <a:lvl3pPr marL="342900" indent="-133350" algn="l" defTabSz="954088" rtl="0" eaLnBrk="0" fontAlgn="base" hangingPunct="0">
        <a:spcBef>
          <a:spcPct val="20000"/>
        </a:spcBef>
        <a:spcAft>
          <a:spcPct val="0"/>
        </a:spcAft>
        <a:defRPr sz="1000">
          <a:solidFill>
            <a:schemeClr val="tx1"/>
          </a:solidFill>
          <a:latin typeface="+mn-lt"/>
        </a:defRPr>
      </a:lvl3pPr>
      <a:lvl4pPr marL="514350" indent="-200025" algn="l" defTabSz="954088" rtl="0" eaLnBrk="0" fontAlgn="base" hangingPunct="0">
        <a:spcBef>
          <a:spcPct val="20000"/>
        </a:spcBef>
        <a:spcAft>
          <a:spcPct val="0"/>
        </a:spcAft>
        <a:defRPr sz="1000">
          <a:solidFill>
            <a:schemeClr val="tx1"/>
          </a:solidFill>
          <a:latin typeface="+mn-lt"/>
        </a:defRPr>
      </a:lvl4pPr>
      <a:lvl5pPr marL="685800" indent="-266700" algn="l" defTabSz="954088" rtl="0" eaLnBrk="0" fontAlgn="base" hangingPunct="0">
        <a:spcBef>
          <a:spcPct val="20000"/>
        </a:spcBef>
        <a:spcAft>
          <a:spcPct val="0"/>
        </a:spcAft>
        <a:defRPr sz="1000">
          <a:solidFill>
            <a:schemeClr val="tx1"/>
          </a:solidFill>
          <a:latin typeface="+mn-lt"/>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id="{F8DDC528-847B-4B6D-99EB-7EEC21500DE0}"/>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ArialNarrow-Bold" charset="0"/>
            </a:endParaRPr>
          </a:p>
          <a:p>
            <a:pPr eaLnBrk="1" hangingPunct="1">
              <a:spcBef>
                <a:spcPct val="0"/>
              </a:spcBef>
            </a:pPr>
            <a:endParaRPr lang="de-DE" altLang="de-DE" sz="1100">
              <a:solidFill>
                <a:srgbClr val="FF0000"/>
              </a:solidFill>
              <a:latin typeface="ArialNarrow-Bold" charset="0"/>
            </a:endParaRPr>
          </a:p>
          <a:p>
            <a:pPr eaLnBrk="1" hangingPunct="1">
              <a:spcBef>
                <a:spcPct val="0"/>
              </a:spcBef>
            </a:pPr>
            <a:endParaRPr lang="de-AT" altLang="de-DE" sz="1100">
              <a:solidFill>
                <a:srgbClr val="FF0000"/>
              </a:solidFill>
              <a:latin typeface="ArialNarrow-Bold" charset="0"/>
            </a:endParaRPr>
          </a:p>
        </p:txBody>
      </p:sp>
      <p:sp>
        <p:nvSpPr>
          <p:cNvPr id="4099" name="Rectangle 30">
            <a:extLst>
              <a:ext uri="{FF2B5EF4-FFF2-40B4-BE49-F238E27FC236}">
                <a16:creationId xmlns:a16="http://schemas.microsoft.com/office/drawing/2014/main" id="{10F6DA4D-FF2A-4765-918D-4EAE64F36EBC}"/>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Arial" panose="020B0604020202020204" pitchFamily="34" charset="0"/>
            </a:endParaRPr>
          </a:p>
        </p:txBody>
      </p:sp>
      <p:sp>
        <p:nvSpPr>
          <p:cNvPr id="4100" name="Text Box 20">
            <a:extLst>
              <a:ext uri="{FF2B5EF4-FFF2-40B4-BE49-F238E27FC236}">
                <a16:creationId xmlns:a16="http://schemas.microsoft.com/office/drawing/2014/main" id="{DC17DCD7-AE8B-49B1-88DC-CFEFDE1F442E}"/>
              </a:ext>
            </a:extLst>
          </p:cNvPr>
          <p:cNvSpPr txBox="1">
            <a:spLocks noChangeArrowheads="1"/>
          </p:cNvSpPr>
          <p:nvPr/>
        </p:nvSpPr>
        <p:spPr bwMode="auto">
          <a:xfrm>
            <a:off x="2068513" y="1698625"/>
            <a:ext cx="22606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a:solidFill>
                  <a:srgbClr val="003366"/>
                </a:solidFill>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9560C538-BA5F-4D6C-A983-32FA510B55AB}"/>
              </a:ext>
            </a:extLst>
          </p:cNvPr>
          <p:cNvSpPr txBox="1">
            <a:spLocks noChangeArrowheads="1"/>
          </p:cNvSpPr>
          <p:nvPr/>
        </p:nvSpPr>
        <p:spPr bwMode="auto">
          <a:xfrm>
            <a:off x="4508500" y="1698625"/>
            <a:ext cx="2449513"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a:solidFill>
                  <a:srgbClr val="003366"/>
                </a:solidFill>
                <a:cs typeface="Arial" panose="020B0604020202020204" pitchFamily="34" charset="0"/>
              </a:rPr>
              <a:t>Material und Methoden</a:t>
            </a:r>
          </a:p>
        </p:txBody>
      </p:sp>
      <p:sp>
        <p:nvSpPr>
          <p:cNvPr id="4102" name="Rechteck 27">
            <a:extLst>
              <a:ext uri="{FF2B5EF4-FFF2-40B4-BE49-F238E27FC236}">
                <a16:creationId xmlns:a16="http://schemas.microsoft.com/office/drawing/2014/main" id="{A6B3A895-F101-4A09-9B1D-2FB9E9EB4B8C}"/>
              </a:ext>
            </a:extLst>
          </p:cNvPr>
          <p:cNvSpPr>
            <a:spLocks noChangeArrowheads="1"/>
          </p:cNvSpPr>
          <p:nvPr/>
        </p:nvSpPr>
        <p:spPr bwMode="auto">
          <a:xfrm>
            <a:off x="4508500" y="7307263"/>
            <a:ext cx="2087563"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t>Mötzl, H. (2009): Entsorgungswege der Baustoffe - ABC-Disposal - Anhang A2; Projektbericht im Rahmen der Programmlinie Haus der Zukunft, IBO –Österreichisches Institut für Baubiologie und –ökologie GmbH, Wien, Österreich</a:t>
            </a:r>
            <a:endParaRPr lang="de-AT" altLang="de-DE" sz="700"/>
          </a:p>
          <a:p>
            <a:pPr eaLnBrk="1" hangingPunct="1">
              <a:spcBef>
                <a:spcPct val="0"/>
              </a:spcBef>
            </a:pPr>
            <a:r>
              <a:rPr lang="de-AT" altLang="de-DE" sz="700" i="1"/>
              <a:t>Baurestmassentrennverordnung (1991): Verordnung des Bundesministers für Umwelt, Jugend und Familie über die Trennung von bei Bautätigkeiten anfallenden Materialien, BGBl. Nr. 259/19911</a:t>
            </a:r>
            <a:endParaRPr lang="de-AT" altLang="de-DE" sz="700"/>
          </a:p>
        </p:txBody>
      </p:sp>
      <p:sp>
        <p:nvSpPr>
          <p:cNvPr id="4103" name="Rectangle 3">
            <a:extLst>
              <a:ext uri="{FF2B5EF4-FFF2-40B4-BE49-F238E27FC236}">
                <a16:creationId xmlns:a16="http://schemas.microsoft.com/office/drawing/2014/main" id="{F70B7760-1FC7-4F4C-B6C9-FE33A7A9F7A0}"/>
              </a:ext>
            </a:extLst>
          </p:cNvPr>
          <p:cNvSpPr txBox="1">
            <a:spLocks noChangeArrowheads="1"/>
          </p:cNvSpPr>
          <p:nvPr/>
        </p:nvSpPr>
        <p:spPr bwMode="auto">
          <a:xfrm>
            <a:off x="2078038" y="2006600"/>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t>Heterogeneous wastes are often used energetically as “refuse derived fuel” (RDF) substituting fossil fuels in  certain industry sectors like the cement industry due to the EU emission trading scheme on CO</a:t>
            </a:r>
            <a:r>
              <a:rPr lang="en-US" altLang="de-DE" sz="900" baseline="-25000"/>
              <a:t>2</a:t>
            </a:r>
            <a:r>
              <a:rPr lang="en-US" altLang="de-DE" sz="900"/>
              <a:t>. </a:t>
            </a:r>
          </a:p>
          <a:p>
            <a:pPr algn="just" eaLnBrk="1" hangingPunct="1">
              <a:lnSpc>
                <a:spcPct val="114000"/>
              </a:lnSpc>
              <a:spcBef>
                <a:spcPts val="363"/>
              </a:spcBef>
            </a:pPr>
            <a:r>
              <a:rPr lang="en-US" altLang="de-DE" sz="900"/>
              <a:t>The </a:t>
            </a:r>
            <a:r>
              <a:rPr lang="en-US" altLang="de-DE" sz="900" b="1"/>
              <a:t>technical applicability of sensor-based sorting </a:t>
            </a:r>
            <a:r>
              <a:rPr lang="en-US" altLang="de-DE" sz="900"/>
              <a:t>to split heterogeneous waste is evaluated in this work:</a:t>
            </a:r>
          </a:p>
          <a:p>
            <a:pPr algn="just" eaLnBrk="1" hangingPunct="1">
              <a:lnSpc>
                <a:spcPct val="114000"/>
              </a:lnSpc>
              <a:spcBef>
                <a:spcPts val="363"/>
              </a:spcBef>
            </a:pPr>
            <a:r>
              <a:rPr lang="en-US" altLang="de-DE" sz="900"/>
              <a:t>The material-specific absorption / reflection spectrum in the near infrared (NIR) range is used as separation criterion, in order to </a:t>
            </a:r>
            <a:r>
              <a:rPr lang="en-US" altLang="de-DE" sz="900" b="1"/>
              <a:t>increased biogenic carbon content</a:t>
            </a:r>
            <a:r>
              <a:rPr lang="en-US" altLang="de-DE" sz="900"/>
              <a:t>.</a:t>
            </a:r>
          </a:p>
        </p:txBody>
      </p:sp>
      <p:pic>
        <p:nvPicPr>
          <p:cNvPr id="4104" name="Picture 51">
            <a:extLst>
              <a:ext uri="{FF2B5EF4-FFF2-40B4-BE49-F238E27FC236}">
                <a16:creationId xmlns:a16="http://schemas.microsoft.com/office/drawing/2014/main" id="{0DA2596C-CAC8-40D1-8151-B749A9740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B707777A-0833-4A44-956B-A545E32807AB}"/>
              </a:ext>
            </a:extLst>
          </p:cNvPr>
          <p:cNvSpPr txBox="1">
            <a:spLocks noChangeArrowheads="1"/>
          </p:cNvSpPr>
          <p:nvPr/>
        </p:nvSpPr>
        <p:spPr bwMode="auto">
          <a:xfrm>
            <a:off x="4510088" y="2006600"/>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t>Heterogeneous wastes are often used energetically as “refuse derived fuel” (RDF) substituting fossil fuels in  certain industry sectors like the cement industry due to the EU emission trading scheme on CO</a:t>
            </a:r>
            <a:r>
              <a:rPr lang="en-US" altLang="de-DE" sz="900" baseline="-25000"/>
              <a:t>2</a:t>
            </a:r>
            <a:r>
              <a:rPr lang="en-US" altLang="de-DE" sz="900"/>
              <a:t>. </a:t>
            </a:r>
          </a:p>
          <a:p>
            <a:pPr algn="just" eaLnBrk="1" hangingPunct="1">
              <a:lnSpc>
                <a:spcPct val="114000"/>
              </a:lnSpc>
              <a:spcBef>
                <a:spcPts val="363"/>
              </a:spcBef>
            </a:pPr>
            <a:r>
              <a:rPr lang="en-US" altLang="de-DE" sz="900"/>
              <a:t>The </a:t>
            </a:r>
            <a:r>
              <a:rPr lang="en-US" altLang="de-DE" sz="900" b="1"/>
              <a:t>technical applicability of sensor-based sorting </a:t>
            </a:r>
            <a:r>
              <a:rPr lang="en-US" altLang="de-DE" sz="900"/>
              <a:t>to split heterogeneous waste is evaluated in this work:</a:t>
            </a:r>
          </a:p>
          <a:p>
            <a:pPr algn="just" eaLnBrk="1" hangingPunct="1">
              <a:lnSpc>
                <a:spcPct val="114000"/>
              </a:lnSpc>
              <a:spcBef>
                <a:spcPts val="363"/>
              </a:spcBef>
            </a:pPr>
            <a:r>
              <a:rPr lang="en-US" altLang="de-DE" sz="900"/>
              <a:t>The material-specific absorption / reflection spectrum in the near infrared (NIR) range is used as separation criterion, in order to </a:t>
            </a:r>
            <a:r>
              <a:rPr lang="en-US" altLang="de-DE" sz="900" b="1"/>
              <a:t>increased biogenic carbon content</a:t>
            </a:r>
            <a:r>
              <a:rPr lang="en-US" altLang="de-DE" sz="900"/>
              <a:t>.</a:t>
            </a:r>
          </a:p>
        </p:txBody>
      </p:sp>
      <p:sp>
        <p:nvSpPr>
          <p:cNvPr id="4106" name="Rectangle 3">
            <a:extLst>
              <a:ext uri="{FF2B5EF4-FFF2-40B4-BE49-F238E27FC236}">
                <a16:creationId xmlns:a16="http://schemas.microsoft.com/office/drawing/2014/main" id="{10039E2D-47E2-47B5-A5FD-5227643A5A8C}"/>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t>Abb. 1</a:t>
            </a:r>
          </a:p>
        </p:txBody>
      </p:sp>
      <p:sp>
        <p:nvSpPr>
          <p:cNvPr id="4107" name="Text Box 20">
            <a:extLst>
              <a:ext uri="{FF2B5EF4-FFF2-40B4-BE49-F238E27FC236}">
                <a16:creationId xmlns:a16="http://schemas.microsoft.com/office/drawing/2014/main" id="{336C263A-B6C0-4808-8330-73E88E3557DB}"/>
              </a:ext>
            </a:extLst>
          </p:cNvPr>
          <p:cNvSpPr txBox="1">
            <a:spLocks noChangeArrowheads="1"/>
          </p:cNvSpPr>
          <p:nvPr/>
        </p:nvSpPr>
        <p:spPr bwMode="auto">
          <a:xfrm>
            <a:off x="4508500" y="7023100"/>
            <a:ext cx="21717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a:solidFill>
                  <a:srgbClr val="003366"/>
                </a:solidFill>
                <a:cs typeface="Arial" panose="020B0604020202020204" pitchFamily="34" charset="0"/>
              </a:rPr>
              <a:t>Literatur</a:t>
            </a:r>
          </a:p>
        </p:txBody>
      </p:sp>
      <p:sp>
        <p:nvSpPr>
          <p:cNvPr id="4108" name="Line 31">
            <a:extLst>
              <a:ext uri="{FF2B5EF4-FFF2-40B4-BE49-F238E27FC236}">
                <a16:creationId xmlns:a16="http://schemas.microsoft.com/office/drawing/2014/main" id="{A442EEC6-5474-4AAD-BFDB-338FA868AA58}"/>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109" name="Line 44">
            <a:extLst>
              <a:ext uri="{FF2B5EF4-FFF2-40B4-BE49-F238E27FC236}">
                <a16:creationId xmlns:a16="http://schemas.microsoft.com/office/drawing/2014/main" id="{4A9EA3F6-F33E-43E2-B519-D73A046B41A6}"/>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110" name="Rectangle 3">
            <a:extLst>
              <a:ext uri="{FF2B5EF4-FFF2-40B4-BE49-F238E27FC236}">
                <a16:creationId xmlns:a16="http://schemas.microsoft.com/office/drawing/2014/main" id="{BCB55CEF-C9EE-4546-8F76-E886D3FEAAD4}"/>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t>Heterogeneous wastes are often used energetically as “refuse derived fuel” (RDF) substituting fossil fuels in  certain industry sectors like the cement industry due to the EU emission trading scheme on CO</a:t>
            </a:r>
            <a:r>
              <a:rPr lang="en-US" altLang="de-DE" sz="900" baseline="-25000"/>
              <a:t>2</a:t>
            </a:r>
            <a:r>
              <a:rPr lang="en-US" altLang="de-DE" sz="900"/>
              <a:t>. </a:t>
            </a:r>
          </a:p>
          <a:p>
            <a:pPr algn="just" eaLnBrk="1" hangingPunct="1">
              <a:lnSpc>
                <a:spcPct val="114000"/>
              </a:lnSpc>
              <a:spcBef>
                <a:spcPts val="363"/>
              </a:spcBef>
            </a:pPr>
            <a:r>
              <a:rPr lang="en-US" altLang="de-DE" sz="900"/>
              <a:t>The </a:t>
            </a:r>
            <a:r>
              <a:rPr lang="en-US" altLang="de-DE" sz="900" b="1"/>
              <a:t>technical applicability of sensor-based sorting </a:t>
            </a:r>
            <a:r>
              <a:rPr lang="en-US" altLang="de-DE" sz="900"/>
              <a:t>to split heterogeneous waste is evaluated in this work.</a:t>
            </a:r>
          </a:p>
        </p:txBody>
      </p:sp>
      <p:sp>
        <p:nvSpPr>
          <p:cNvPr id="4111" name="Rectangle 48">
            <a:extLst>
              <a:ext uri="{FF2B5EF4-FFF2-40B4-BE49-F238E27FC236}">
                <a16:creationId xmlns:a16="http://schemas.microsoft.com/office/drawing/2014/main" id="{C4E422B4-3DB9-42FC-B863-A7921D556A5E}"/>
              </a:ext>
            </a:extLst>
          </p:cNvPr>
          <p:cNvSpPr>
            <a:spLocks noChangeArrowheads="1"/>
          </p:cNvSpPr>
          <p:nvPr/>
        </p:nvSpPr>
        <p:spPr bwMode="auto">
          <a:xfrm>
            <a:off x="157163" y="273050"/>
            <a:ext cx="33623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a:solidFill>
                  <a:srgbClr val="689036"/>
                </a:solidFill>
              </a:rPr>
              <a:t>RENEWABLE ENERGY FROM WASTE</a:t>
            </a:r>
            <a:br>
              <a:rPr lang="en-US" altLang="de-DE" sz="1400" b="1">
                <a:solidFill>
                  <a:srgbClr val="689036"/>
                </a:solidFill>
              </a:rPr>
            </a:br>
            <a:r>
              <a:rPr lang="en-US" altLang="de-DE" sz="1400" b="1">
                <a:solidFill>
                  <a:srgbClr val="689036"/>
                </a:solidFill>
              </a:rPr>
              <a:t>Material-specific processing</a:t>
            </a:r>
          </a:p>
          <a:p>
            <a:pPr eaLnBrk="1" hangingPunct="1">
              <a:spcBef>
                <a:spcPct val="0"/>
              </a:spcBef>
            </a:pPr>
            <a:r>
              <a:rPr lang="en-US" altLang="de-DE" sz="1400" b="1">
                <a:solidFill>
                  <a:srgbClr val="689036"/>
                </a:solidFill>
              </a:rPr>
              <a:t>to generate biogenic fuel</a:t>
            </a:r>
            <a:endParaRPr lang="de-DE" altLang="de-DE" sz="1400" b="1">
              <a:solidFill>
                <a:srgbClr val="689036"/>
              </a:solidFill>
            </a:endParaRPr>
          </a:p>
        </p:txBody>
      </p:sp>
      <p:sp>
        <p:nvSpPr>
          <p:cNvPr id="4112" name="Text Box 20">
            <a:extLst>
              <a:ext uri="{FF2B5EF4-FFF2-40B4-BE49-F238E27FC236}">
                <a16:creationId xmlns:a16="http://schemas.microsoft.com/office/drawing/2014/main" id="{620734E3-DE72-4F3D-BEAE-CE5F676548FF}"/>
              </a:ext>
            </a:extLst>
          </p:cNvPr>
          <p:cNvSpPr txBox="1">
            <a:spLocks noChangeArrowheads="1"/>
          </p:cNvSpPr>
          <p:nvPr/>
        </p:nvSpPr>
        <p:spPr bwMode="auto">
          <a:xfrm>
            <a:off x="2068513" y="4773613"/>
            <a:ext cx="22606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a:solidFill>
                  <a:srgbClr val="003366"/>
                </a:solidFill>
                <a:cs typeface="Arial" panose="020B0604020202020204" pitchFamily="34" charset="0"/>
              </a:rPr>
              <a:t>Ergebnisse</a:t>
            </a:r>
          </a:p>
        </p:txBody>
      </p:sp>
      <p:sp>
        <p:nvSpPr>
          <p:cNvPr id="4113" name="Rectangle 3">
            <a:extLst>
              <a:ext uri="{FF2B5EF4-FFF2-40B4-BE49-F238E27FC236}">
                <a16:creationId xmlns:a16="http://schemas.microsoft.com/office/drawing/2014/main" id="{3E08FC05-CF9B-4B05-8148-F42DF773CE9C}"/>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t>Heterogeneous wastes are often used energetically as “refuse derived fuel” (RDF) substituting fossil fuels in  certain industry sectors like the cement industry due to the EU emission trading scheme on CO</a:t>
            </a:r>
            <a:r>
              <a:rPr lang="en-US" altLang="de-DE" sz="900" baseline="-25000"/>
              <a:t>2</a:t>
            </a:r>
            <a:r>
              <a:rPr lang="en-US" altLang="de-DE" sz="900"/>
              <a:t>. </a:t>
            </a:r>
          </a:p>
          <a:p>
            <a:pPr algn="just" eaLnBrk="1" hangingPunct="1">
              <a:lnSpc>
                <a:spcPct val="114000"/>
              </a:lnSpc>
              <a:spcBef>
                <a:spcPts val="363"/>
              </a:spcBef>
            </a:pPr>
            <a:r>
              <a:rPr lang="en-US" altLang="de-DE" sz="900"/>
              <a:t>The </a:t>
            </a:r>
            <a:r>
              <a:rPr lang="en-US" altLang="de-DE" sz="900" b="1"/>
              <a:t>technical applicability of sensor-based sorting </a:t>
            </a:r>
            <a:r>
              <a:rPr lang="en-US" altLang="de-DE" sz="900"/>
              <a:t>to split heterogeneous waste is evaluated in this work:</a:t>
            </a:r>
          </a:p>
          <a:p>
            <a:pPr algn="just" eaLnBrk="1" hangingPunct="1">
              <a:lnSpc>
                <a:spcPct val="114000"/>
              </a:lnSpc>
              <a:spcBef>
                <a:spcPts val="363"/>
              </a:spcBef>
            </a:pPr>
            <a:r>
              <a:rPr lang="en-US" altLang="de-DE" sz="900"/>
              <a:t>The material-specific absorption / reflection spectrum in the near infrared (NIR) range is used as separation criterion, in order to </a:t>
            </a:r>
            <a:r>
              <a:rPr lang="en-US" altLang="de-DE" sz="900" b="1"/>
              <a:t>increased biogenic carbon content</a:t>
            </a:r>
            <a:r>
              <a:rPr lang="en-US" altLang="de-DE" sz="900"/>
              <a:t>. </a:t>
            </a:r>
          </a:p>
        </p:txBody>
      </p:sp>
      <p:sp>
        <p:nvSpPr>
          <p:cNvPr id="4114" name="Rectangle 3">
            <a:extLst>
              <a:ext uri="{FF2B5EF4-FFF2-40B4-BE49-F238E27FC236}">
                <a16:creationId xmlns:a16="http://schemas.microsoft.com/office/drawing/2014/main" id="{FEEA9846-69ED-46F9-901B-E46A095A401E}"/>
              </a:ext>
            </a:extLst>
          </p:cNvPr>
          <p:cNvSpPr txBox="1">
            <a:spLocks noChangeArrowheads="1"/>
          </p:cNvSpPr>
          <p:nvPr/>
        </p:nvSpPr>
        <p:spPr bwMode="auto">
          <a:xfrm>
            <a:off x="142875" y="1622425"/>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r>
              <a:rPr lang="en-US" altLang="de-DE" b="1">
                <a:solidFill>
                  <a:srgbClr val="003366"/>
                </a:solidFill>
                <a:cs typeface="Arial" panose="020B0604020202020204" pitchFamily="34" charset="0"/>
              </a:rPr>
              <a:t>Projektinformation</a:t>
            </a:r>
          </a:p>
          <a:p>
            <a:pPr algn="just" eaLnBrk="1" hangingPunct="1">
              <a:lnSpc>
                <a:spcPct val="114000"/>
              </a:lnSpc>
              <a:spcBef>
                <a:spcPts val="400"/>
              </a:spcBef>
            </a:pPr>
            <a:endParaRPr lang="en-US" altLang="de-DE" b="1">
              <a:solidFill>
                <a:srgbClr val="003366"/>
              </a:solidFill>
              <a:cs typeface="Arial" panose="020B0604020202020204" pitchFamily="34" charset="0"/>
            </a:endParaRPr>
          </a:p>
          <a:p>
            <a:pPr algn="just" eaLnBrk="1" hangingPunct="1">
              <a:lnSpc>
                <a:spcPct val="114000"/>
              </a:lnSpc>
              <a:spcBef>
                <a:spcPts val="400"/>
              </a:spcBef>
            </a:pPr>
            <a:r>
              <a:rPr lang="en-US" altLang="de-DE" sz="700" b="1" i="1"/>
              <a:t>Projektzeitraum:</a:t>
            </a:r>
          </a:p>
          <a:p>
            <a:pPr lvl="1" algn="just" eaLnBrk="1" hangingPunct="1">
              <a:lnSpc>
                <a:spcPct val="114000"/>
              </a:lnSpc>
              <a:spcBef>
                <a:spcPts val="400"/>
              </a:spcBef>
            </a:pPr>
            <a:r>
              <a:rPr lang="en-US" altLang="de-DE" sz="700"/>
              <a:t>Beginn:	</a:t>
            </a:r>
          </a:p>
          <a:p>
            <a:pPr lvl="1" algn="just" eaLnBrk="1" hangingPunct="1">
              <a:lnSpc>
                <a:spcPct val="114000"/>
              </a:lnSpc>
              <a:spcBef>
                <a:spcPts val="400"/>
              </a:spcBef>
            </a:pPr>
            <a:r>
              <a:rPr lang="en-US" altLang="de-DE" sz="700"/>
              <a:t>(gepl.) Ende:		</a:t>
            </a:r>
          </a:p>
          <a:p>
            <a:pPr algn="just" eaLnBrk="1" hangingPunct="1">
              <a:lnSpc>
                <a:spcPct val="114000"/>
              </a:lnSpc>
              <a:spcBef>
                <a:spcPts val="400"/>
              </a:spcBef>
            </a:pPr>
            <a:r>
              <a:rPr lang="en-US" altLang="de-DE" sz="700" b="1" i="1"/>
              <a:t>Auftraggeber/Förderer:</a:t>
            </a:r>
          </a:p>
          <a:p>
            <a:pPr algn="just" eaLnBrk="1" hangingPunct="1">
              <a:lnSpc>
                <a:spcPct val="114000"/>
              </a:lnSpc>
              <a:spcBef>
                <a:spcPts val="400"/>
              </a:spcBef>
            </a:pPr>
            <a:r>
              <a:rPr lang="en-US" altLang="de-DE" sz="700"/>
              <a:t>&lt;&lt;Name einfügen&gt;&gt;</a:t>
            </a:r>
          </a:p>
          <a:p>
            <a:pPr algn="just" eaLnBrk="1" hangingPunct="1">
              <a:lnSpc>
                <a:spcPct val="114000"/>
              </a:lnSpc>
              <a:spcBef>
                <a:spcPts val="400"/>
              </a:spcBef>
            </a:pPr>
            <a:r>
              <a:rPr lang="en-US" altLang="de-DE" sz="700"/>
              <a:t>&lt;&lt;Name einfügen&gt;&gt;</a:t>
            </a:r>
          </a:p>
          <a:p>
            <a:pPr algn="just" eaLnBrk="1" hangingPunct="1">
              <a:lnSpc>
                <a:spcPct val="114000"/>
              </a:lnSpc>
              <a:spcBef>
                <a:spcPts val="400"/>
              </a:spcBef>
            </a:pPr>
            <a:r>
              <a:rPr lang="en-US" altLang="de-DE" sz="700" b="1" i="1"/>
              <a:t>Projektpartner:</a:t>
            </a:r>
          </a:p>
          <a:p>
            <a:pPr algn="just" eaLnBrk="1" hangingPunct="1">
              <a:lnSpc>
                <a:spcPct val="114000"/>
              </a:lnSpc>
              <a:spcBef>
                <a:spcPts val="400"/>
              </a:spcBef>
            </a:pPr>
            <a:r>
              <a:rPr lang="en-US" altLang="de-DE" sz="700"/>
              <a:t>&lt;&lt;Name einfügen&gt;&gt;</a:t>
            </a:r>
          </a:p>
          <a:p>
            <a:pPr algn="just" eaLnBrk="1" hangingPunct="1">
              <a:lnSpc>
                <a:spcPct val="114000"/>
              </a:lnSpc>
              <a:spcBef>
                <a:spcPts val="400"/>
              </a:spcBef>
            </a:pPr>
            <a:r>
              <a:rPr lang="en-US" altLang="de-DE" sz="700"/>
              <a:t>&lt;&lt;Name einfügen&gt;&gt;</a:t>
            </a:r>
          </a:p>
          <a:p>
            <a:pPr algn="just" eaLnBrk="1" hangingPunct="1">
              <a:lnSpc>
                <a:spcPct val="114000"/>
              </a:lnSpc>
              <a:spcBef>
                <a:spcPts val="400"/>
              </a:spcBef>
            </a:pPr>
            <a:endParaRPr lang="en-US" altLang="de-DE" sz="700"/>
          </a:p>
          <a:p>
            <a:pPr algn="just" eaLnBrk="1" hangingPunct="1">
              <a:lnSpc>
                <a:spcPct val="114000"/>
              </a:lnSpc>
              <a:spcBef>
                <a:spcPts val="400"/>
              </a:spcBef>
            </a:pPr>
            <a:r>
              <a:rPr lang="en-US" altLang="de-DE" sz="700" b="1" i="1"/>
              <a:t>ProjektleiterIn:</a:t>
            </a:r>
          </a:p>
          <a:p>
            <a:pPr algn="just" eaLnBrk="1" hangingPunct="1">
              <a:lnSpc>
                <a:spcPct val="114000"/>
              </a:lnSpc>
              <a:spcBef>
                <a:spcPts val="400"/>
              </a:spcBef>
            </a:pPr>
            <a:r>
              <a:rPr lang="en-US" altLang="de-DE" sz="700"/>
              <a:t>&lt;&lt;Name einfügen&gt;&gt;</a:t>
            </a:r>
          </a:p>
          <a:p>
            <a:pPr algn="just" eaLnBrk="1" hangingPunct="1">
              <a:lnSpc>
                <a:spcPct val="114000"/>
              </a:lnSpc>
              <a:spcBef>
                <a:spcPts val="400"/>
              </a:spcBef>
            </a:pPr>
            <a:endParaRPr lang="en-US" altLang="de-DE" sz="700"/>
          </a:p>
          <a:p>
            <a:pPr algn="just" eaLnBrk="1" hangingPunct="1">
              <a:lnSpc>
                <a:spcPct val="114000"/>
              </a:lnSpc>
              <a:spcBef>
                <a:spcPts val="400"/>
              </a:spcBef>
            </a:pPr>
            <a:r>
              <a:rPr lang="en-US" altLang="de-DE" sz="700" b="1" i="1"/>
              <a:t>Projektteam:</a:t>
            </a:r>
          </a:p>
          <a:p>
            <a:pPr algn="just" eaLnBrk="1" hangingPunct="1">
              <a:lnSpc>
                <a:spcPct val="114000"/>
              </a:lnSpc>
              <a:spcBef>
                <a:spcPts val="400"/>
              </a:spcBef>
            </a:pPr>
            <a:r>
              <a:rPr lang="en-US" altLang="de-DE" sz="700"/>
              <a:t>&lt;&lt;Namen einfügen&gt;&gt;</a:t>
            </a:r>
          </a:p>
          <a:p>
            <a:pPr algn="just" eaLnBrk="1" hangingPunct="1">
              <a:lnSpc>
                <a:spcPct val="114000"/>
              </a:lnSpc>
              <a:spcBef>
                <a:spcPts val="400"/>
              </a:spcBef>
            </a:pPr>
            <a:r>
              <a:rPr lang="en-US" altLang="de-DE" sz="700"/>
              <a:t>&lt;&lt;Namen einfügen&gt;&gt;</a:t>
            </a:r>
          </a:p>
          <a:p>
            <a:pPr algn="just" eaLnBrk="1" hangingPunct="1">
              <a:lnSpc>
                <a:spcPct val="114000"/>
              </a:lnSpc>
              <a:spcBef>
                <a:spcPts val="400"/>
              </a:spcBef>
            </a:pPr>
            <a:r>
              <a:rPr lang="en-US" altLang="de-DE" sz="700"/>
              <a:t>&lt;&lt;Namen einfügen&gt;&gt;</a:t>
            </a:r>
          </a:p>
          <a:p>
            <a:pPr algn="just" eaLnBrk="1" hangingPunct="1">
              <a:lnSpc>
                <a:spcPct val="114000"/>
              </a:lnSpc>
              <a:spcBef>
                <a:spcPts val="400"/>
              </a:spcBef>
            </a:pPr>
            <a:r>
              <a:rPr lang="en-US" altLang="de-DE" sz="700"/>
              <a:t>&lt;&lt;Namen einfügen&gt;&gt;</a:t>
            </a:r>
          </a:p>
        </p:txBody>
      </p:sp>
      <p:sp>
        <p:nvSpPr>
          <p:cNvPr id="4115" name="Rectangle 3">
            <a:extLst>
              <a:ext uri="{FF2B5EF4-FFF2-40B4-BE49-F238E27FC236}">
                <a16:creationId xmlns:a16="http://schemas.microsoft.com/office/drawing/2014/main" id="{C551093D-6FCF-4D5C-82EF-E6872B6F5AFC}"/>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a:t>Kontakt</a:t>
            </a:r>
          </a:p>
          <a:p>
            <a:pPr eaLnBrk="1" hangingPunct="1">
              <a:spcBef>
                <a:spcPct val="0"/>
              </a:spcBef>
            </a:pPr>
            <a:r>
              <a:rPr lang="de-AT" altLang="de-DE" sz="700"/>
              <a:t>N.N.</a:t>
            </a:r>
          </a:p>
          <a:p>
            <a:pPr eaLnBrk="1" hangingPunct="1">
              <a:spcBef>
                <a:spcPct val="0"/>
              </a:spcBef>
            </a:pPr>
            <a:r>
              <a:rPr lang="de-AT" altLang="de-DE" sz="700" b="1"/>
              <a:t>Telefon:</a:t>
            </a:r>
          </a:p>
          <a:p>
            <a:pPr eaLnBrk="1" hangingPunct="1">
              <a:spcBef>
                <a:spcPct val="0"/>
              </a:spcBef>
            </a:pPr>
            <a:r>
              <a:rPr lang="de-AT" altLang="de-DE" sz="700"/>
              <a:t>+43 (0)3357/45370</a:t>
            </a:r>
            <a:br>
              <a:rPr lang="de-AT" altLang="de-DE" sz="700"/>
            </a:br>
            <a:r>
              <a:rPr lang="de-AT" altLang="de-DE" sz="700" b="1"/>
              <a:t>E-Mail:</a:t>
            </a:r>
          </a:p>
          <a:p>
            <a:pPr eaLnBrk="1" hangingPunct="1">
              <a:spcBef>
                <a:spcPct val="0"/>
              </a:spcBef>
            </a:pPr>
            <a:r>
              <a:rPr lang="de-AT" altLang="de-DE" sz="700">
                <a:hlinkClick r:id="rId3"/>
              </a:rPr>
              <a:t>forschung@fh-burgenland.at</a:t>
            </a:r>
            <a:endParaRPr lang="en-US" altLang="de-DE" sz="700"/>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Gutmann Claudia</cp:lastModifiedBy>
  <cp:revision>216</cp:revision>
  <dcterms:created xsi:type="dcterms:W3CDTF">2004-03-04T09:15:01Z</dcterms:created>
  <dcterms:modified xsi:type="dcterms:W3CDTF">2023-10-24T14:28:49Z</dcterms:modified>
</cp:coreProperties>
</file>