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de-DE"/>
    </a:defPPr>
    <a:lvl1pPr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5pPr>
    <a:lvl6pPr marL="2286000" algn="l" defTabSz="914400" rtl="0" eaLnBrk="1" latinLnBrk="0" hangingPunct="1">
      <a:defRPr sz="1900" kern="1200">
        <a:solidFill>
          <a:schemeClr val="tx1"/>
        </a:solidFill>
        <a:latin typeface="Arial" panose="020B0604020202020204" pitchFamily="34" charset="0"/>
        <a:ea typeface="+mn-ea"/>
        <a:cs typeface="+mn-cs"/>
      </a:defRPr>
    </a:lvl6pPr>
    <a:lvl7pPr marL="2743200" algn="l" defTabSz="914400" rtl="0" eaLnBrk="1" latinLnBrk="0" hangingPunct="1">
      <a:defRPr sz="1900" kern="1200">
        <a:solidFill>
          <a:schemeClr val="tx1"/>
        </a:solidFill>
        <a:latin typeface="Arial" panose="020B0604020202020204" pitchFamily="34" charset="0"/>
        <a:ea typeface="+mn-ea"/>
        <a:cs typeface="+mn-cs"/>
      </a:defRPr>
    </a:lvl7pPr>
    <a:lvl8pPr marL="3200400" algn="l" defTabSz="914400" rtl="0" eaLnBrk="1" latinLnBrk="0" hangingPunct="1">
      <a:defRPr sz="1900" kern="1200">
        <a:solidFill>
          <a:schemeClr val="tx1"/>
        </a:solidFill>
        <a:latin typeface="Arial" panose="020B0604020202020204" pitchFamily="34" charset="0"/>
        <a:ea typeface="+mn-ea"/>
        <a:cs typeface="+mn-cs"/>
      </a:defRPr>
    </a:lvl8pPr>
    <a:lvl9pPr marL="3657600" algn="l" defTabSz="914400" rtl="0" eaLnBrk="1" latinLnBrk="0" hangingPunct="1">
      <a:defRPr sz="1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469">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94A"/>
    <a:srgbClr val="003366"/>
    <a:srgbClr val="FF3300"/>
    <a:srgbClr val="FF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94554" autoAdjust="0"/>
  </p:normalViewPr>
  <p:slideViewPr>
    <p:cSldViewPr>
      <p:cViewPr>
        <p:scale>
          <a:sx n="50" d="100"/>
          <a:sy n="50" d="100"/>
        </p:scale>
        <p:origin x="2568" y="264"/>
      </p:cViewPr>
      <p:guideLst>
        <p:guide orient="horz" pos="5469"/>
        <p:guide pos="3264"/>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E55A6C-F21B-4396-B555-E5CCF4D13DD8}"/>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55299" name="Rectangle 3">
            <a:extLst>
              <a:ext uri="{FF2B5EF4-FFF2-40B4-BE49-F238E27FC236}">
                <a16:creationId xmlns:a16="http://schemas.microsoft.com/office/drawing/2014/main" id="{6E0AD288-36D6-45E6-8190-B6EE7C69B3EA}"/>
              </a:ext>
            </a:extLst>
          </p:cNvPr>
          <p:cNvSpPr>
            <a:spLocks noGrp="1" noChangeArrowheads="1"/>
          </p:cNvSpPr>
          <p:nvPr>
            <p:ph type="dt" sz="quarter"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55300" name="Rectangle 4">
            <a:extLst>
              <a:ext uri="{FF2B5EF4-FFF2-40B4-BE49-F238E27FC236}">
                <a16:creationId xmlns:a16="http://schemas.microsoft.com/office/drawing/2014/main" id="{823409DB-AFAB-47BB-91AF-0357BF4FFCC4}"/>
              </a:ext>
            </a:extLst>
          </p:cNvPr>
          <p:cNvSpPr>
            <a:spLocks noGrp="1" noChangeArrowheads="1"/>
          </p:cNvSpPr>
          <p:nvPr>
            <p:ph type="ftr" sz="quarter" idx="2"/>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55301" name="Rectangle 5">
            <a:extLst>
              <a:ext uri="{FF2B5EF4-FFF2-40B4-BE49-F238E27FC236}">
                <a16:creationId xmlns:a16="http://schemas.microsoft.com/office/drawing/2014/main" id="{E731DC97-2F49-4A24-A609-F670C3A7EE86}"/>
              </a:ext>
            </a:extLst>
          </p:cNvPr>
          <p:cNvSpPr>
            <a:spLocks noGrp="1" noChangeArrowheads="1"/>
          </p:cNvSpPr>
          <p:nvPr>
            <p:ph type="sldNum" sz="quarter" idx="3"/>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FB226A30-8C8E-4328-80E9-FFC7194D52B1}"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411CC82-B0C6-449F-926B-02AC19276EBA}"/>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61443" name="Rectangle 3">
            <a:extLst>
              <a:ext uri="{FF2B5EF4-FFF2-40B4-BE49-F238E27FC236}">
                <a16:creationId xmlns:a16="http://schemas.microsoft.com/office/drawing/2014/main" id="{D33A7C52-201B-45D2-8208-95AE780D2494}"/>
              </a:ext>
            </a:extLst>
          </p:cNvPr>
          <p:cNvSpPr>
            <a:spLocks noGrp="1" noChangeArrowheads="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2052" name="Rectangle 4">
            <a:extLst>
              <a:ext uri="{FF2B5EF4-FFF2-40B4-BE49-F238E27FC236}">
                <a16:creationId xmlns:a16="http://schemas.microsoft.com/office/drawing/2014/main" id="{ABF49D9D-0406-4C86-A704-6F02B9696F5B}"/>
              </a:ext>
            </a:extLst>
          </p:cNvPr>
          <p:cNvSpPr>
            <a:spLocks noRot="1" noChangeArrowheads="1" noTextEdit="1"/>
          </p:cNvSpPr>
          <p:nvPr>
            <p:ph type="sldImg" idx="2"/>
          </p:nvPr>
        </p:nvSpPr>
        <p:spPr bwMode="auto">
          <a:xfrm>
            <a:off x="2111375" y="744538"/>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DB8BD151-8986-4891-BBD2-7CFABB7F4D62}"/>
              </a:ext>
            </a:extLst>
          </p:cNvPr>
          <p:cNvSpPr>
            <a:spLocks noGrp="1" noChangeArrowheads="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446" name="Rectangle 6">
            <a:extLst>
              <a:ext uri="{FF2B5EF4-FFF2-40B4-BE49-F238E27FC236}">
                <a16:creationId xmlns:a16="http://schemas.microsoft.com/office/drawing/2014/main" id="{E0B57865-6EB9-4BED-85B8-57D1F1F5FCF5}"/>
              </a:ext>
            </a:extLst>
          </p:cNvPr>
          <p:cNvSpPr>
            <a:spLocks noGrp="1" noChangeArrowheads="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61447" name="Rectangle 7">
            <a:extLst>
              <a:ext uri="{FF2B5EF4-FFF2-40B4-BE49-F238E27FC236}">
                <a16:creationId xmlns:a16="http://schemas.microsoft.com/office/drawing/2014/main" id="{78A881F2-AA74-48D5-A53B-79EFC6F3735F}"/>
              </a:ext>
            </a:extLst>
          </p:cNvPr>
          <p:cNvSpPr>
            <a:spLocks noGrp="1" noChangeArrowheads="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1849765D-F848-4360-8AD0-54C1EA7BC75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DE"/>
              <a:t>Titelmasterformat durch Klicken bearbeiten</a:t>
            </a:r>
            <a:endParaRPr lang="de-AT"/>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27072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84537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5125" y="922338"/>
            <a:ext cx="6815138" cy="3731736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1509713" y="922338"/>
            <a:ext cx="20293012" cy="373173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2669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117502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1423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1509713"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haltsplatzhalter 3"/>
          <p:cNvSpPr>
            <a:spLocks noGrp="1"/>
          </p:cNvSpPr>
          <p:nvPr>
            <p:ph sz="half" idx="2"/>
          </p:nvPr>
        </p:nvSpPr>
        <p:spPr>
          <a:xfrm>
            <a:off x="15216188"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09887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p:spPr>
        <p:txBody>
          <a:bodyPr/>
          <a:lstStyle>
            <a:lvl1pPr>
              <a:defRPr/>
            </a:lvl1pPr>
          </a:lstStyle>
          <a:p>
            <a:r>
              <a:rPr lang="de-DE" dirty="0"/>
              <a:t>Titelmasterformat durch Klicken bearbeiten</a:t>
            </a:r>
            <a:endParaRPr lang="de-AT" dirty="0"/>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10097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20376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7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DE" dirty="0"/>
              <a:t>Titelmasterformat durch Klicken bearbeiten</a:t>
            </a:r>
            <a:endParaRPr lang="de-AT" dirty="0"/>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15864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5935663" y="3824288"/>
            <a:ext cx="18167350" cy="25685750"/>
          </a:xfrm>
        </p:spPr>
        <p:txBody>
          <a:bodyPr lIns="416725" tIns="208362" rIns="416725" bIns="20836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79603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75AF10A-A79D-4A93-8023-DC291B1D356D}"/>
              </a:ext>
            </a:extLst>
          </p:cNvPr>
          <p:cNvSpPr>
            <a:spLocks noGrp="1" noChangeArrowheads="1"/>
          </p:cNvSpPr>
          <p:nvPr>
            <p:ph type="body" idx="1"/>
          </p:nvPr>
        </p:nvSpPr>
        <p:spPr bwMode="auto">
          <a:xfrm>
            <a:off x="2168525" y="1712913"/>
            <a:ext cx="4376738"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36" tIns="47768" rIns="95536" bIns="47768"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1027" name="Line 22">
            <a:extLst>
              <a:ext uri="{FF2B5EF4-FFF2-40B4-BE49-F238E27FC236}">
                <a16:creationId xmlns:a16="http://schemas.microsoft.com/office/drawing/2014/main" id="{2F0AAF41-45B9-4D97-8B5F-C24BD8491A3A}"/>
              </a:ext>
            </a:extLst>
          </p:cNvPr>
          <p:cNvSpPr>
            <a:spLocks noChangeShapeType="1"/>
          </p:cNvSpPr>
          <p:nvPr userDrawn="1"/>
        </p:nvSpPr>
        <p:spPr bwMode="auto">
          <a:xfrm>
            <a:off x="0" y="908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Text Box 23">
            <a:extLst>
              <a:ext uri="{FF2B5EF4-FFF2-40B4-BE49-F238E27FC236}">
                <a16:creationId xmlns:a16="http://schemas.microsoft.com/office/drawing/2014/main" id="{958C22BA-4440-452C-9CB1-12F9EF4CC106}"/>
              </a:ext>
            </a:extLst>
          </p:cNvPr>
          <p:cNvSpPr txBox="1">
            <a:spLocks noChangeArrowheads="1"/>
          </p:cNvSpPr>
          <p:nvPr userDrawn="1"/>
        </p:nvSpPr>
        <p:spPr bwMode="auto">
          <a:xfrm>
            <a:off x="88900" y="9274175"/>
            <a:ext cx="66706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900" b="1" dirty="0">
                <a:solidFill>
                  <a:srgbClr val="003366"/>
                </a:solidFill>
                <a:latin typeface="Gill Sans MT" panose="020B0502020104020203" pitchFamily="34" charset="0"/>
              </a:rPr>
              <a:t>Fachhochschule Burgenland GmbH - University </a:t>
            </a:r>
            <a:r>
              <a:rPr lang="de-AT" sz="900" b="1" dirty="0" err="1">
                <a:solidFill>
                  <a:srgbClr val="003366"/>
                </a:solidFill>
                <a:latin typeface="Gill Sans MT" panose="020B0502020104020203" pitchFamily="34" charset="0"/>
              </a:rPr>
              <a:t>of</a:t>
            </a:r>
            <a:r>
              <a:rPr lang="de-AT" sz="900" b="1" dirty="0">
                <a:solidFill>
                  <a:srgbClr val="003366"/>
                </a:solidFill>
                <a:latin typeface="Gill Sans MT" panose="020B0502020104020203" pitchFamily="34" charset="0"/>
              </a:rPr>
              <a:t> Applied </a:t>
            </a:r>
            <a:r>
              <a:rPr lang="de-AT" sz="900" b="1" dirty="0" err="1">
                <a:solidFill>
                  <a:srgbClr val="003366"/>
                </a:solidFill>
                <a:latin typeface="Gill Sans MT" panose="020B0502020104020203" pitchFamily="34" charset="0"/>
              </a:rPr>
              <a:t>Sciences</a:t>
            </a:r>
            <a:endParaRPr lang="de-DE" sz="900" b="1" dirty="0">
              <a:solidFill>
                <a:srgbClr val="003366"/>
              </a:solidFill>
              <a:latin typeface="Gill Sans MT" panose="020B0502020104020203" pitchFamily="34" charset="0"/>
            </a:endParaRPr>
          </a:p>
          <a:p>
            <a:pPr eaLnBrk="1" hangingPunct="1">
              <a:defRPr/>
            </a:pPr>
            <a:r>
              <a:rPr lang="de-AT" sz="900" dirty="0">
                <a:latin typeface="Gill Sans MT" panose="020B0502020104020203" pitchFamily="34" charset="0"/>
              </a:rPr>
              <a:t>Studienzentrum Eisenstadt, Campus 1, A-7000 Eisenstadt, Tel.: +43 (0)5 7705-0</a:t>
            </a:r>
          </a:p>
          <a:p>
            <a:pPr eaLnBrk="1" hangingPunct="1">
              <a:defRPr/>
            </a:pPr>
            <a:r>
              <a:rPr lang="de-AT" sz="900" dirty="0">
                <a:latin typeface="Gill Sans MT" panose="020B0502020104020203" pitchFamily="34" charset="0"/>
              </a:rPr>
              <a:t>Studienzentrum Pinkafeld, </a:t>
            </a:r>
            <a:r>
              <a:rPr lang="de-AT" sz="900" dirty="0" err="1">
                <a:latin typeface="Gill Sans MT" panose="020B0502020104020203" pitchFamily="34" charset="0"/>
              </a:rPr>
              <a:t>Steinamangerstraße</a:t>
            </a:r>
            <a:r>
              <a:rPr lang="de-AT" sz="900" dirty="0">
                <a:latin typeface="Gill Sans MT" panose="020B0502020104020203" pitchFamily="34" charset="0"/>
              </a:rPr>
              <a:t> 21, A-7423 Pinkafeld, Tel.: +43 (0)5 7705-0</a:t>
            </a:r>
            <a:endParaRPr lang="de-DE" sz="900" dirty="0">
              <a:latin typeface="Gill Sans MT" panose="020B0502020104020203" pitchFamily="34" charset="0"/>
            </a:endParaRPr>
          </a:p>
        </p:txBody>
      </p:sp>
      <p:sp>
        <p:nvSpPr>
          <p:cNvPr id="1029" name="Line 21">
            <a:extLst>
              <a:ext uri="{FF2B5EF4-FFF2-40B4-BE49-F238E27FC236}">
                <a16:creationId xmlns:a16="http://schemas.microsoft.com/office/drawing/2014/main" id="{D9F05BDF-4E5B-4C87-8163-06D1F295A7D2}"/>
              </a:ext>
            </a:extLst>
          </p:cNvPr>
          <p:cNvSpPr>
            <a:spLocks noChangeShapeType="1"/>
          </p:cNvSpPr>
          <p:nvPr userDrawn="1"/>
        </p:nvSpPr>
        <p:spPr bwMode="auto">
          <a:xfrm>
            <a:off x="0" y="1420944"/>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Rectangle 24">
            <a:extLst>
              <a:ext uri="{FF2B5EF4-FFF2-40B4-BE49-F238E27FC236}">
                <a16:creationId xmlns:a16="http://schemas.microsoft.com/office/drawing/2014/main" id="{71880728-5E2C-4DB2-9431-BC5D2917FCC0}"/>
              </a:ext>
            </a:extLst>
          </p:cNvPr>
          <p:cNvSpPr>
            <a:spLocks noGrp="1" noChangeArrowheads="1"/>
          </p:cNvSpPr>
          <p:nvPr>
            <p:ph type="title"/>
          </p:nvPr>
        </p:nvSpPr>
        <p:spPr bwMode="auto">
          <a:xfrm>
            <a:off x="342900" y="212725"/>
            <a:ext cx="3922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312" tIns="43656" rIns="87312" bIns="43656" numCol="1" anchor="ctr" anchorCtr="0" compatLnSpc="1">
            <a:prstTxWarp prst="textNoShape">
              <a:avLst/>
            </a:prstTxWarp>
          </a:bodyPr>
          <a:lstStyle/>
          <a:p>
            <a:pPr lvl="0"/>
            <a:r>
              <a:rPr lang="de-DE" altLang="de-DE" dirty="0"/>
              <a:t>Titelmasterformat durch Klicken bearbeiten</a:t>
            </a:r>
          </a:p>
        </p:txBody>
      </p:sp>
      <p:sp>
        <p:nvSpPr>
          <p:cNvPr id="2" name="Line 21">
            <a:extLst>
              <a:ext uri="{FF2B5EF4-FFF2-40B4-BE49-F238E27FC236}">
                <a16:creationId xmlns:a16="http://schemas.microsoft.com/office/drawing/2014/main" id="{B6AC8487-32F3-4BC0-BEF3-916336B26DB5}"/>
              </a:ext>
            </a:extLst>
          </p:cNvPr>
          <p:cNvSpPr>
            <a:spLocks noChangeShapeType="1"/>
          </p:cNvSpPr>
          <p:nvPr userDrawn="1"/>
        </p:nvSpPr>
        <p:spPr bwMode="auto">
          <a:xfrm>
            <a:off x="-3175" y="1622556"/>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2" name="Line 22">
            <a:extLst>
              <a:ext uri="{FF2B5EF4-FFF2-40B4-BE49-F238E27FC236}">
                <a16:creationId xmlns:a16="http://schemas.microsoft.com/office/drawing/2014/main" id="{F53B3C9A-5948-4799-AACE-62B29DE7C151}"/>
              </a:ext>
            </a:extLst>
          </p:cNvPr>
          <p:cNvSpPr>
            <a:spLocks noChangeShapeType="1"/>
          </p:cNvSpPr>
          <p:nvPr userDrawn="1"/>
        </p:nvSpPr>
        <p:spPr bwMode="auto">
          <a:xfrm>
            <a:off x="0" y="891381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60" name="Text Box 23">
            <a:extLst>
              <a:ext uri="{FF2B5EF4-FFF2-40B4-BE49-F238E27FC236}">
                <a16:creationId xmlns:a16="http://schemas.microsoft.com/office/drawing/2014/main" id="{98EBA4BF-9806-44EC-BBB7-1C13EAB2ABDF}"/>
              </a:ext>
            </a:extLst>
          </p:cNvPr>
          <p:cNvSpPr txBox="1">
            <a:spLocks noChangeArrowheads="1"/>
          </p:cNvSpPr>
          <p:nvPr userDrawn="1"/>
        </p:nvSpPr>
        <p:spPr bwMode="auto">
          <a:xfrm>
            <a:off x="4972050" y="9561512"/>
            <a:ext cx="18827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1000" b="1" dirty="0">
                <a:solidFill>
                  <a:srgbClr val="003366"/>
                </a:solidFill>
                <a:latin typeface="Gill Sans MT" panose="020B0502020104020203" pitchFamily="34" charset="0"/>
              </a:rPr>
              <a:t>www.fh-burgenland.at</a:t>
            </a:r>
            <a:endParaRPr lang="de-DE" sz="1000" b="1" dirty="0">
              <a:solidFill>
                <a:srgbClr val="003366"/>
              </a:solidFill>
              <a:latin typeface="Gill Sans MT" panose="020B0502020104020203" pitchFamily="34" charset="0"/>
            </a:endParaRPr>
          </a:p>
        </p:txBody>
      </p:sp>
      <p:sp>
        <p:nvSpPr>
          <p:cNvPr id="1034" name="Line 39">
            <a:extLst>
              <a:ext uri="{FF2B5EF4-FFF2-40B4-BE49-F238E27FC236}">
                <a16:creationId xmlns:a16="http://schemas.microsoft.com/office/drawing/2014/main" id="{A1228762-B6BD-474A-972F-F5BC80ADD9A5}"/>
              </a:ext>
            </a:extLst>
          </p:cNvPr>
          <p:cNvSpPr>
            <a:spLocks noChangeShapeType="1"/>
          </p:cNvSpPr>
          <p:nvPr userDrawn="1"/>
        </p:nvSpPr>
        <p:spPr bwMode="auto">
          <a:xfrm>
            <a:off x="1898650" y="1622555"/>
            <a:ext cx="0" cy="72912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35" name="Grafik 1">
            <a:extLst>
              <a:ext uri="{FF2B5EF4-FFF2-40B4-BE49-F238E27FC236}">
                <a16:creationId xmlns:a16="http://schemas.microsoft.com/office/drawing/2014/main" id="{ACF28D0B-9746-4C05-834B-8E757B5D2D4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79963" y="241300"/>
            <a:ext cx="18002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uppieren 10">
            <a:extLst>
              <a:ext uri="{FF2B5EF4-FFF2-40B4-BE49-F238E27FC236}">
                <a16:creationId xmlns:a16="http://schemas.microsoft.com/office/drawing/2014/main" id="{7078CEEE-21C7-4BC0-B404-B6CBB5D34B86}"/>
              </a:ext>
            </a:extLst>
          </p:cNvPr>
          <p:cNvGrpSpPr>
            <a:grpSpLocks/>
          </p:cNvGrpSpPr>
          <p:nvPr userDrawn="1"/>
        </p:nvGrpSpPr>
        <p:grpSpPr bwMode="auto">
          <a:xfrm>
            <a:off x="-3175" y="-121962"/>
            <a:ext cx="6861175" cy="214314"/>
            <a:chOff x="0" y="0"/>
            <a:chExt cx="12206538" cy="246834"/>
          </a:xfrm>
        </p:grpSpPr>
        <p:sp>
          <p:nvSpPr>
            <p:cNvPr id="19" name="Rechteck 18">
              <a:extLst>
                <a:ext uri="{FF2B5EF4-FFF2-40B4-BE49-F238E27FC236}">
                  <a16:creationId xmlns:a16="http://schemas.microsoft.com/office/drawing/2014/main" id="{22BBA9CE-9862-4D0D-8664-0FE1876AE90E}"/>
                </a:ext>
              </a:extLst>
            </p:cNvPr>
            <p:cNvSpPr/>
            <p:nvPr/>
          </p:nvSpPr>
          <p:spPr>
            <a:xfrm>
              <a:off x="2441308" y="0"/>
              <a:ext cx="2441308" cy="246834"/>
            </a:xfrm>
            <a:prstGeom prst="rect">
              <a:avLst/>
            </a:prstGeom>
            <a:solidFill>
              <a:srgbClr val="0EA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hteck 19">
              <a:extLst>
                <a:ext uri="{FF2B5EF4-FFF2-40B4-BE49-F238E27FC236}">
                  <a16:creationId xmlns:a16="http://schemas.microsoft.com/office/drawing/2014/main" id="{AEDCD034-2FE0-40EB-B3A5-31074EF2AD61}"/>
                </a:ext>
              </a:extLst>
            </p:cNvPr>
            <p:cNvSpPr/>
            <p:nvPr/>
          </p:nvSpPr>
          <p:spPr>
            <a:xfrm>
              <a:off x="0" y="0"/>
              <a:ext cx="2441308" cy="246834"/>
            </a:xfrm>
            <a:prstGeom prst="rect">
              <a:avLst/>
            </a:prstGeom>
            <a:solidFill>
              <a:srgbClr val="2162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1" name="Rechteck 20">
              <a:extLst>
                <a:ext uri="{FF2B5EF4-FFF2-40B4-BE49-F238E27FC236}">
                  <a16:creationId xmlns:a16="http://schemas.microsoft.com/office/drawing/2014/main" id="{D940B2E6-9270-4978-9703-539DE6BAE22A}"/>
                </a:ext>
              </a:extLst>
            </p:cNvPr>
            <p:cNvSpPr/>
            <p:nvPr/>
          </p:nvSpPr>
          <p:spPr>
            <a:xfrm>
              <a:off x="7323923" y="0"/>
              <a:ext cx="2441308" cy="246834"/>
            </a:xfrm>
            <a:prstGeom prst="rect">
              <a:avLst/>
            </a:prstGeom>
            <a:solidFill>
              <a:srgbClr val="93B9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2" name="Rechteck 21">
              <a:extLst>
                <a:ext uri="{FF2B5EF4-FFF2-40B4-BE49-F238E27FC236}">
                  <a16:creationId xmlns:a16="http://schemas.microsoft.com/office/drawing/2014/main" id="{7C217DD9-80AA-4B86-AF2F-216928FAC7ED}"/>
                </a:ext>
              </a:extLst>
            </p:cNvPr>
            <p:cNvSpPr/>
            <p:nvPr/>
          </p:nvSpPr>
          <p:spPr>
            <a:xfrm>
              <a:off x="4882615" y="0"/>
              <a:ext cx="2441308" cy="246834"/>
            </a:xfrm>
            <a:prstGeom prst="rect">
              <a:avLst/>
            </a:prstGeom>
            <a:solidFill>
              <a:srgbClr val="FAA9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3" name="Rechteck 22">
              <a:extLst>
                <a:ext uri="{FF2B5EF4-FFF2-40B4-BE49-F238E27FC236}">
                  <a16:creationId xmlns:a16="http://schemas.microsoft.com/office/drawing/2014/main" id="{712FA235-9F72-44AA-9A4F-B5BCB5106D6A}"/>
                </a:ext>
              </a:extLst>
            </p:cNvPr>
            <p:cNvSpPr/>
            <p:nvPr/>
          </p:nvSpPr>
          <p:spPr>
            <a:xfrm>
              <a:off x="9765230" y="0"/>
              <a:ext cx="2441308" cy="246834"/>
            </a:xfrm>
            <a:prstGeom prst="rect">
              <a:avLst/>
            </a:prstGeom>
            <a:solidFill>
              <a:srgbClr val="008A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4088" rtl="0" eaLnBrk="0" fontAlgn="base" hangingPunct="0">
        <a:spcBef>
          <a:spcPct val="0"/>
        </a:spcBef>
        <a:spcAft>
          <a:spcPct val="0"/>
        </a:spcAft>
        <a:defRPr sz="1600" b="1">
          <a:solidFill>
            <a:schemeClr val="tx2"/>
          </a:solidFill>
          <a:latin typeface="Gill Sans MT" panose="020B0502020104020203" pitchFamily="34" charset="0"/>
          <a:ea typeface="+mj-ea"/>
          <a:cs typeface="+mj-cs"/>
        </a:defRPr>
      </a:lvl1pPr>
      <a:lvl2pPr algn="l" defTabSz="954088" rtl="0" eaLnBrk="0" fontAlgn="base" hangingPunct="0">
        <a:spcBef>
          <a:spcPct val="0"/>
        </a:spcBef>
        <a:spcAft>
          <a:spcPct val="0"/>
        </a:spcAft>
        <a:defRPr sz="1600" b="1">
          <a:solidFill>
            <a:schemeClr val="tx2"/>
          </a:solidFill>
          <a:latin typeface="Tahoma" pitchFamily="34" charset="0"/>
        </a:defRPr>
      </a:lvl2pPr>
      <a:lvl3pPr algn="l" defTabSz="954088" rtl="0" eaLnBrk="0" fontAlgn="base" hangingPunct="0">
        <a:spcBef>
          <a:spcPct val="0"/>
        </a:spcBef>
        <a:spcAft>
          <a:spcPct val="0"/>
        </a:spcAft>
        <a:defRPr sz="1600" b="1">
          <a:solidFill>
            <a:schemeClr val="tx2"/>
          </a:solidFill>
          <a:latin typeface="Tahoma" pitchFamily="34" charset="0"/>
        </a:defRPr>
      </a:lvl3pPr>
      <a:lvl4pPr algn="l" defTabSz="954088" rtl="0" eaLnBrk="0" fontAlgn="base" hangingPunct="0">
        <a:spcBef>
          <a:spcPct val="0"/>
        </a:spcBef>
        <a:spcAft>
          <a:spcPct val="0"/>
        </a:spcAft>
        <a:defRPr sz="1600" b="1">
          <a:solidFill>
            <a:schemeClr val="tx2"/>
          </a:solidFill>
          <a:latin typeface="Tahoma" pitchFamily="34" charset="0"/>
        </a:defRPr>
      </a:lvl4pPr>
      <a:lvl5pPr algn="l" defTabSz="954088" rtl="0" eaLnBrk="0" fontAlgn="base" hangingPunct="0">
        <a:spcBef>
          <a:spcPct val="0"/>
        </a:spcBef>
        <a:spcAft>
          <a:spcPct val="0"/>
        </a:spcAft>
        <a:defRPr sz="1600" b="1">
          <a:solidFill>
            <a:schemeClr val="tx2"/>
          </a:solidFill>
          <a:latin typeface="Tahoma" pitchFamily="34" charset="0"/>
        </a:defRPr>
      </a:lvl5pPr>
      <a:lvl6pPr marL="457200" algn="l" defTabSz="4165600" rtl="0" fontAlgn="base">
        <a:spcBef>
          <a:spcPct val="0"/>
        </a:spcBef>
        <a:spcAft>
          <a:spcPct val="0"/>
        </a:spcAft>
        <a:defRPr sz="10000" b="1">
          <a:solidFill>
            <a:schemeClr val="tx2"/>
          </a:solidFill>
          <a:latin typeface="Tahoma" pitchFamily="34" charset="0"/>
        </a:defRPr>
      </a:lvl6pPr>
      <a:lvl7pPr marL="914400" algn="l" defTabSz="4165600" rtl="0" fontAlgn="base">
        <a:spcBef>
          <a:spcPct val="0"/>
        </a:spcBef>
        <a:spcAft>
          <a:spcPct val="0"/>
        </a:spcAft>
        <a:defRPr sz="10000" b="1">
          <a:solidFill>
            <a:schemeClr val="tx2"/>
          </a:solidFill>
          <a:latin typeface="Tahoma" pitchFamily="34" charset="0"/>
        </a:defRPr>
      </a:lvl7pPr>
      <a:lvl8pPr marL="1371600" algn="l" defTabSz="4165600" rtl="0" fontAlgn="base">
        <a:spcBef>
          <a:spcPct val="0"/>
        </a:spcBef>
        <a:spcAft>
          <a:spcPct val="0"/>
        </a:spcAft>
        <a:defRPr sz="10000" b="1">
          <a:solidFill>
            <a:schemeClr val="tx2"/>
          </a:solidFill>
          <a:latin typeface="Tahoma" pitchFamily="34" charset="0"/>
        </a:defRPr>
      </a:lvl8pPr>
      <a:lvl9pPr marL="1828800" algn="l" defTabSz="4165600" rtl="0" fontAlgn="base">
        <a:spcBef>
          <a:spcPct val="0"/>
        </a:spcBef>
        <a:spcAft>
          <a:spcPct val="0"/>
        </a:spcAft>
        <a:defRPr sz="10000" b="1">
          <a:solidFill>
            <a:schemeClr val="tx2"/>
          </a:solidFill>
          <a:latin typeface="Tahoma" pitchFamily="34" charset="0"/>
        </a:defRPr>
      </a:lvl9pPr>
    </p:titleStyle>
    <p:bodyStyle>
      <a:lvl1pPr marL="77788" indent="-77788" algn="l" defTabSz="954088" rtl="0" eaLnBrk="0" fontAlgn="base" hangingPunct="0">
        <a:spcBef>
          <a:spcPct val="20000"/>
        </a:spcBef>
        <a:spcAft>
          <a:spcPct val="0"/>
        </a:spcAft>
        <a:defRPr sz="1000">
          <a:solidFill>
            <a:schemeClr val="tx1"/>
          </a:solidFill>
          <a:latin typeface="Gill Sans MT" panose="020B0502020104020203" pitchFamily="34" charset="0"/>
          <a:ea typeface="+mn-ea"/>
          <a:cs typeface="+mn-cs"/>
        </a:defRPr>
      </a:lvl1pPr>
      <a:lvl2pPr marL="171450" indent="-66675" algn="l" defTabSz="954088" rtl="0" eaLnBrk="0" fontAlgn="base" hangingPunct="0">
        <a:spcBef>
          <a:spcPct val="20000"/>
        </a:spcBef>
        <a:spcAft>
          <a:spcPct val="0"/>
        </a:spcAft>
        <a:defRPr sz="1000">
          <a:solidFill>
            <a:schemeClr val="tx1"/>
          </a:solidFill>
          <a:latin typeface="Gill Sans MT" panose="020B0502020104020203" pitchFamily="34" charset="0"/>
        </a:defRPr>
      </a:lvl2pPr>
      <a:lvl3pPr marL="342900" indent="-133350" algn="l" defTabSz="954088" rtl="0" eaLnBrk="0" fontAlgn="base" hangingPunct="0">
        <a:spcBef>
          <a:spcPct val="20000"/>
        </a:spcBef>
        <a:spcAft>
          <a:spcPct val="0"/>
        </a:spcAft>
        <a:defRPr sz="1000">
          <a:solidFill>
            <a:schemeClr val="tx1"/>
          </a:solidFill>
          <a:latin typeface="Gill Sans MT" panose="020B0502020104020203" pitchFamily="34" charset="0"/>
        </a:defRPr>
      </a:lvl3pPr>
      <a:lvl4pPr marL="514350" indent="-200025" algn="l" defTabSz="954088" rtl="0" eaLnBrk="0" fontAlgn="base" hangingPunct="0">
        <a:spcBef>
          <a:spcPct val="20000"/>
        </a:spcBef>
        <a:spcAft>
          <a:spcPct val="0"/>
        </a:spcAft>
        <a:defRPr sz="1000">
          <a:solidFill>
            <a:schemeClr val="tx1"/>
          </a:solidFill>
          <a:latin typeface="Gill Sans MT" panose="020B0502020104020203" pitchFamily="34" charset="0"/>
        </a:defRPr>
      </a:lvl4pPr>
      <a:lvl5pPr marL="685800" indent="-266700" algn="l" defTabSz="954088" rtl="0" eaLnBrk="0" fontAlgn="base" hangingPunct="0">
        <a:spcBef>
          <a:spcPct val="20000"/>
        </a:spcBef>
        <a:spcAft>
          <a:spcPct val="0"/>
        </a:spcAft>
        <a:defRPr sz="1000">
          <a:solidFill>
            <a:schemeClr val="tx1"/>
          </a:solidFill>
          <a:latin typeface="Gill Sans MT" panose="020B0502020104020203" pitchFamily="34" charset="0"/>
        </a:defRPr>
      </a:lvl5pPr>
      <a:lvl6pPr marL="3446463" algn="l" defTabSz="4165600" rtl="0" fontAlgn="base">
        <a:spcBef>
          <a:spcPct val="20000"/>
        </a:spcBef>
        <a:spcAft>
          <a:spcPct val="0"/>
        </a:spcAft>
        <a:defRPr sz="7500">
          <a:solidFill>
            <a:schemeClr val="tx1"/>
          </a:solidFill>
          <a:latin typeface="+mn-lt"/>
        </a:defRPr>
      </a:lvl6pPr>
      <a:lvl7pPr marL="3903663" algn="l" defTabSz="4165600" rtl="0" fontAlgn="base">
        <a:spcBef>
          <a:spcPct val="20000"/>
        </a:spcBef>
        <a:spcAft>
          <a:spcPct val="0"/>
        </a:spcAft>
        <a:defRPr sz="7500">
          <a:solidFill>
            <a:schemeClr val="tx1"/>
          </a:solidFill>
          <a:latin typeface="+mn-lt"/>
        </a:defRPr>
      </a:lvl7pPr>
      <a:lvl8pPr marL="4360863" algn="l" defTabSz="4165600" rtl="0" fontAlgn="base">
        <a:spcBef>
          <a:spcPct val="20000"/>
        </a:spcBef>
        <a:spcAft>
          <a:spcPct val="0"/>
        </a:spcAft>
        <a:defRPr sz="7500">
          <a:solidFill>
            <a:schemeClr val="tx1"/>
          </a:solidFill>
          <a:latin typeface="+mn-lt"/>
        </a:defRPr>
      </a:lvl8pPr>
      <a:lvl9pPr marL="4818063" algn="l" defTabSz="4165600" rtl="0" fontAlgn="base">
        <a:spcBef>
          <a:spcPct val="20000"/>
        </a:spcBef>
        <a:spcAft>
          <a:spcPct val="0"/>
        </a:spcAft>
        <a:defRPr sz="7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rschung@fh-burgenland.a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 1">
            <a:extLst>
              <a:ext uri="{FF2B5EF4-FFF2-40B4-BE49-F238E27FC236}">
                <a16:creationId xmlns:a16="http://schemas.microsoft.com/office/drawing/2014/main" id="{53518E43-C014-4E36-A285-D5002DD37ECF}"/>
              </a:ext>
            </a:extLst>
          </p:cNvPr>
          <p:cNvSpPr>
            <a:spLocks noChangeArrowheads="1"/>
          </p:cNvSpPr>
          <p:nvPr/>
        </p:nvSpPr>
        <p:spPr bwMode="auto">
          <a:xfrm>
            <a:off x="0" y="563544"/>
            <a:ext cx="3609024" cy="196105"/>
          </a:xfrm>
          <a:prstGeom prst="rect">
            <a:avLst/>
          </a:prstGeom>
          <a:solidFill>
            <a:srgbClr val="93B94A"/>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22" name="Rechteck 33">
            <a:extLst>
              <a:ext uri="{FF2B5EF4-FFF2-40B4-BE49-F238E27FC236}">
                <a16:creationId xmlns:a16="http://schemas.microsoft.com/office/drawing/2014/main" id="{A9C28EF8-5ACB-4BA5-8011-A717E51DA958}"/>
              </a:ext>
            </a:extLst>
          </p:cNvPr>
          <p:cNvSpPr>
            <a:spLocks noChangeArrowheads="1"/>
          </p:cNvSpPr>
          <p:nvPr/>
        </p:nvSpPr>
        <p:spPr bwMode="auto">
          <a:xfrm>
            <a:off x="0" y="773466"/>
            <a:ext cx="2619375" cy="196105"/>
          </a:xfrm>
          <a:prstGeom prst="rect">
            <a:avLst/>
          </a:prstGeom>
          <a:solidFill>
            <a:srgbClr val="008A69"/>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4098" name="Text Box 4">
            <a:extLst>
              <a:ext uri="{FF2B5EF4-FFF2-40B4-BE49-F238E27FC236}">
                <a16:creationId xmlns:a16="http://schemas.microsoft.com/office/drawing/2014/main" id="{7E528A8E-E438-4933-AF35-C94A68C1001A}"/>
              </a:ext>
            </a:extLst>
          </p:cNvPr>
          <p:cNvSpPr txBox="1">
            <a:spLocks noChangeArrowheads="1"/>
          </p:cNvSpPr>
          <p:nvPr/>
        </p:nvSpPr>
        <p:spPr bwMode="auto">
          <a:xfrm>
            <a:off x="4222750" y="2505075"/>
            <a:ext cx="2503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AT" altLang="de-DE" sz="1100">
              <a:solidFill>
                <a:srgbClr val="FF0000"/>
              </a:solidFill>
              <a:latin typeface="Gill Sans MT" panose="020B0502020104020203" pitchFamily="34" charset="0"/>
            </a:endParaRPr>
          </a:p>
        </p:txBody>
      </p:sp>
      <p:sp>
        <p:nvSpPr>
          <p:cNvPr id="4099" name="Rectangle 30">
            <a:extLst>
              <a:ext uri="{FF2B5EF4-FFF2-40B4-BE49-F238E27FC236}">
                <a16:creationId xmlns:a16="http://schemas.microsoft.com/office/drawing/2014/main" id="{515D9F86-3D30-4F8A-8121-0CC67F6F0A3F}"/>
              </a:ext>
            </a:extLst>
          </p:cNvPr>
          <p:cNvSpPr>
            <a:spLocks noChangeArrowheads="1"/>
          </p:cNvSpPr>
          <p:nvPr/>
        </p:nvSpPr>
        <p:spPr bwMode="auto">
          <a:xfrm>
            <a:off x="4370388" y="3159125"/>
            <a:ext cx="221773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endParaRPr lang="en-US" altLang="de-DE" sz="800">
              <a:latin typeface="Gill Sans MT" panose="020B0502020104020203" pitchFamily="34" charset="0"/>
            </a:endParaRPr>
          </a:p>
        </p:txBody>
      </p:sp>
      <p:sp>
        <p:nvSpPr>
          <p:cNvPr id="4100" name="Text Box 20">
            <a:extLst>
              <a:ext uri="{FF2B5EF4-FFF2-40B4-BE49-F238E27FC236}">
                <a16:creationId xmlns:a16="http://schemas.microsoft.com/office/drawing/2014/main" id="{171D005C-5F9F-42E4-A02B-4F78FF0676BA}"/>
              </a:ext>
            </a:extLst>
          </p:cNvPr>
          <p:cNvSpPr txBox="1">
            <a:spLocks noChangeArrowheads="1"/>
          </p:cNvSpPr>
          <p:nvPr/>
        </p:nvSpPr>
        <p:spPr bwMode="auto">
          <a:xfrm>
            <a:off x="2068513" y="1788768"/>
            <a:ext cx="2260600" cy="196105"/>
          </a:xfrm>
          <a:prstGeom prst="rect">
            <a:avLst/>
          </a:prstGeom>
          <a:solidFill>
            <a:srgbClr val="93B94A"/>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Hintergrund / Zielsetzung</a:t>
            </a:r>
          </a:p>
        </p:txBody>
      </p:sp>
      <p:sp>
        <p:nvSpPr>
          <p:cNvPr id="4101" name="Text Box 20">
            <a:extLst>
              <a:ext uri="{FF2B5EF4-FFF2-40B4-BE49-F238E27FC236}">
                <a16:creationId xmlns:a16="http://schemas.microsoft.com/office/drawing/2014/main" id="{C7CF2932-A687-4157-9EB2-F887E2FE6F82}"/>
              </a:ext>
            </a:extLst>
          </p:cNvPr>
          <p:cNvSpPr txBox="1">
            <a:spLocks noChangeArrowheads="1"/>
          </p:cNvSpPr>
          <p:nvPr/>
        </p:nvSpPr>
        <p:spPr bwMode="auto">
          <a:xfrm>
            <a:off x="4508501" y="1788768"/>
            <a:ext cx="2171700" cy="196105"/>
          </a:xfrm>
          <a:prstGeom prst="rect">
            <a:avLst/>
          </a:prstGeom>
          <a:solidFill>
            <a:srgbClr val="93B94A"/>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Material und Methoden</a:t>
            </a:r>
          </a:p>
        </p:txBody>
      </p:sp>
      <p:sp>
        <p:nvSpPr>
          <p:cNvPr id="4102" name="Rechteck 27">
            <a:extLst>
              <a:ext uri="{FF2B5EF4-FFF2-40B4-BE49-F238E27FC236}">
                <a16:creationId xmlns:a16="http://schemas.microsoft.com/office/drawing/2014/main" id="{3E65B4E4-D968-4408-AB25-53F9C4DA1591}"/>
              </a:ext>
            </a:extLst>
          </p:cNvPr>
          <p:cNvSpPr>
            <a:spLocks noChangeArrowheads="1"/>
          </p:cNvSpPr>
          <p:nvPr/>
        </p:nvSpPr>
        <p:spPr bwMode="auto">
          <a:xfrm>
            <a:off x="4508500" y="7307263"/>
            <a:ext cx="2087563" cy="105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48" tIns="41974" rIns="83948" bIns="41974">
            <a:spAutoFit/>
          </a:bodyPr>
          <a:lstStyle>
            <a:lvl1pPr marL="165100" indent="-165100"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i="1">
                <a:latin typeface="Gill Sans MT" panose="020B0502020104020203" pitchFamily="34" charset="0"/>
              </a:rPr>
              <a:t>Mötzl, H. (2009): Entsorgungswege der Baustoffe - ABC-Disposal - Anhang A2; Projektbericht im Rahmen der Programmlinie Haus der Zukunft, IBO –Österreichisches Institut für Baubiologie und –ökologie GmbH, Wien, Österreich</a:t>
            </a:r>
            <a:endParaRPr lang="de-AT" altLang="de-DE" sz="700">
              <a:latin typeface="Gill Sans MT" panose="020B0502020104020203" pitchFamily="34" charset="0"/>
            </a:endParaRPr>
          </a:p>
          <a:p>
            <a:pPr eaLnBrk="1" hangingPunct="1">
              <a:spcBef>
                <a:spcPct val="0"/>
              </a:spcBef>
            </a:pPr>
            <a:r>
              <a:rPr lang="de-AT" altLang="de-DE" sz="700" i="1">
                <a:latin typeface="Gill Sans MT" panose="020B0502020104020203" pitchFamily="34" charset="0"/>
              </a:rPr>
              <a:t>Baurestmassentrennverordnung (1991): Verordnung des Bundesministers für Umwelt, Jugend und Familie über die Trennung von bei Bautätigkeiten anfallenden Materialien, BGBl. Nr. 259/19911</a:t>
            </a:r>
            <a:endParaRPr lang="de-AT" altLang="de-DE" sz="700">
              <a:latin typeface="Gill Sans MT" panose="020B0502020104020203" pitchFamily="34" charset="0"/>
            </a:endParaRPr>
          </a:p>
        </p:txBody>
      </p:sp>
      <p:sp>
        <p:nvSpPr>
          <p:cNvPr id="4103" name="Rectangle 3">
            <a:extLst>
              <a:ext uri="{FF2B5EF4-FFF2-40B4-BE49-F238E27FC236}">
                <a16:creationId xmlns:a16="http://schemas.microsoft.com/office/drawing/2014/main" id="{F1B9CE89-2933-4CF9-82E7-3F5A8567A511}"/>
              </a:ext>
            </a:extLst>
          </p:cNvPr>
          <p:cNvSpPr txBox="1">
            <a:spLocks noChangeArrowheads="1"/>
          </p:cNvSpPr>
          <p:nvPr/>
        </p:nvSpPr>
        <p:spPr bwMode="auto">
          <a:xfrm>
            <a:off x="2078038" y="2096743"/>
            <a:ext cx="2159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dirty="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dirty="0">
                <a:latin typeface="Gill Sans MT" panose="020B0502020104020203" pitchFamily="34" charset="0"/>
              </a:rPr>
              <a:t>2</a:t>
            </a:r>
            <a:r>
              <a:rPr lang="en-US" altLang="de-DE" sz="900" dirty="0">
                <a:latin typeface="Gill Sans MT" panose="020B0502020104020203" pitchFamily="34" charset="0"/>
              </a:rPr>
              <a:t>. </a:t>
            </a:r>
          </a:p>
          <a:p>
            <a:pPr algn="just" eaLnBrk="1" hangingPunct="1">
              <a:lnSpc>
                <a:spcPct val="114000"/>
              </a:lnSpc>
              <a:spcBef>
                <a:spcPts val="363"/>
              </a:spcBef>
            </a:pPr>
            <a:r>
              <a:rPr lang="en-US" altLang="de-DE" sz="900" dirty="0">
                <a:latin typeface="Gill Sans MT" panose="020B0502020104020203" pitchFamily="34" charset="0"/>
              </a:rPr>
              <a:t>The </a:t>
            </a:r>
            <a:r>
              <a:rPr lang="en-US" altLang="de-DE" sz="900" b="1" dirty="0">
                <a:latin typeface="Gill Sans MT" panose="020B0502020104020203" pitchFamily="34" charset="0"/>
              </a:rPr>
              <a:t>technical applicability of sensor-based sorting </a:t>
            </a:r>
            <a:r>
              <a:rPr lang="en-US" altLang="de-DE" sz="900" dirty="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dirty="0">
                <a:latin typeface="Gill Sans MT" panose="020B0502020104020203" pitchFamily="34" charset="0"/>
              </a:rPr>
              <a:t>The material-specific absorption / reflection spectrum in the near infrared (NIR) range is used as separation criterion, in order to </a:t>
            </a:r>
            <a:r>
              <a:rPr lang="en-US" altLang="de-DE" sz="900" b="1" dirty="0">
                <a:latin typeface="Gill Sans MT" panose="020B0502020104020203" pitchFamily="34" charset="0"/>
              </a:rPr>
              <a:t>increased biogenic carbon content</a:t>
            </a:r>
            <a:r>
              <a:rPr lang="en-US" altLang="de-DE" sz="900" dirty="0">
                <a:latin typeface="Gill Sans MT" panose="020B0502020104020203" pitchFamily="34" charset="0"/>
              </a:rPr>
              <a:t>.</a:t>
            </a:r>
          </a:p>
        </p:txBody>
      </p:sp>
      <p:pic>
        <p:nvPicPr>
          <p:cNvPr id="4104" name="Picture 51">
            <a:extLst>
              <a:ext uri="{FF2B5EF4-FFF2-40B4-BE49-F238E27FC236}">
                <a16:creationId xmlns:a16="http://schemas.microsoft.com/office/drawing/2014/main" id="{281D0415-AEA9-43FE-BC02-A1AF2AF06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39" b="7361"/>
          <a:stretch>
            <a:fillRect/>
          </a:stretch>
        </p:blipFill>
        <p:spPr bwMode="auto">
          <a:xfrm>
            <a:off x="2078038" y="5105400"/>
            <a:ext cx="2159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3">
            <a:extLst>
              <a:ext uri="{FF2B5EF4-FFF2-40B4-BE49-F238E27FC236}">
                <a16:creationId xmlns:a16="http://schemas.microsoft.com/office/drawing/2014/main" id="{E29C2BF7-1A60-4A52-AA93-870074990C25}"/>
              </a:ext>
            </a:extLst>
          </p:cNvPr>
          <p:cNvSpPr txBox="1">
            <a:spLocks noChangeArrowheads="1"/>
          </p:cNvSpPr>
          <p:nvPr/>
        </p:nvSpPr>
        <p:spPr bwMode="auto">
          <a:xfrm>
            <a:off x="4510088" y="2096743"/>
            <a:ext cx="2159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a:t>
            </a:r>
          </a:p>
        </p:txBody>
      </p:sp>
      <p:sp>
        <p:nvSpPr>
          <p:cNvPr id="4106" name="Rectangle 3">
            <a:extLst>
              <a:ext uri="{FF2B5EF4-FFF2-40B4-BE49-F238E27FC236}">
                <a16:creationId xmlns:a16="http://schemas.microsoft.com/office/drawing/2014/main" id="{0C8E4333-E61D-4A74-9241-7A84323ED40B}"/>
              </a:ext>
            </a:extLst>
          </p:cNvPr>
          <p:cNvSpPr txBox="1">
            <a:spLocks noChangeArrowheads="1"/>
          </p:cNvSpPr>
          <p:nvPr/>
        </p:nvSpPr>
        <p:spPr bwMode="auto">
          <a:xfrm rot="10800000" flipV="1">
            <a:off x="2122488" y="6122988"/>
            <a:ext cx="496887"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800" i="1">
                <a:latin typeface="Gill Sans MT" panose="020B0502020104020203" pitchFamily="34" charset="0"/>
              </a:rPr>
              <a:t>Abb. 1</a:t>
            </a:r>
          </a:p>
        </p:txBody>
      </p:sp>
      <p:sp>
        <p:nvSpPr>
          <p:cNvPr id="4107" name="Text Box 20">
            <a:extLst>
              <a:ext uri="{FF2B5EF4-FFF2-40B4-BE49-F238E27FC236}">
                <a16:creationId xmlns:a16="http://schemas.microsoft.com/office/drawing/2014/main" id="{ACB4A003-4C9E-495D-9339-9E85ED48C948}"/>
              </a:ext>
            </a:extLst>
          </p:cNvPr>
          <p:cNvSpPr txBox="1">
            <a:spLocks noChangeArrowheads="1"/>
          </p:cNvSpPr>
          <p:nvPr/>
        </p:nvSpPr>
        <p:spPr bwMode="auto">
          <a:xfrm>
            <a:off x="4508500" y="7023100"/>
            <a:ext cx="2171700" cy="196105"/>
          </a:xfrm>
          <a:prstGeom prst="rect">
            <a:avLst/>
          </a:prstGeom>
          <a:solidFill>
            <a:srgbClr val="93B94A"/>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Literatur</a:t>
            </a:r>
          </a:p>
        </p:txBody>
      </p:sp>
      <p:sp>
        <p:nvSpPr>
          <p:cNvPr id="4108" name="Line 31">
            <a:extLst>
              <a:ext uri="{FF2B5EF4-FFF2-40B4-BE49-F238E27FC236}">
                <a16:creationId xmlns:a16="http://schemas.microsoft.com/office/drawing/2014/main" id="{333A5C2B-67CD-44E9-8999-27A5276F067B}"/>
              </a:ext>
            </a:extLst>
          </p:cNvPr>
          <p:cNvSpPr>
            <a:spLocks noChangeShapeType="1"/>
          </p:cNvSpPr>
          <p:nvPr/>
        </p:nvSpPr>
        <p:spPr bwMode="auto">
          <a:xfrm flipV="1">
            <a:off x="4508500" y="6843713"/>
            <a:ext cx="2097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latin typeface="Gill Sans MT" panose="020B0502020104020203" pitchFamily="34" charset="0"/>
            </a:endParaRPr>
          </a:p>
        </p:txBody>
      </p:sp>
      <p:sp>
        <p:nvSpPr>
          <p:cNvPr id="4109" name="Line 44">
            <a:extLst>
              <a:ext uri="{FF2B5EF4-FFF2-40B4-BE49-F238E27FC236}">
                <a16:creationId xmlns:a16="http://schemas.microsoft.com/office/drawing/2014/main" id="{DD993550-E5FE-4A3B-8C2D-2490128EE78E}"/>
              </a:ext>
            </a:extLst>
          </p:cNvPr>
          <p:cNvSpPr>
            <a:spLocks noChangeShapeType="1"/>
          </p:cNvSpPr>
          <p:nvPr/>
        </p:nvSpPr>
        <p:spPr bwMode="auto">
          <a:xfrm>
            <a:off x="2168525" y="459263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Gill Sans MT" panose="020B0502020104020203" pitchFamily="34" charset="0"/>
            </a:endParaRPr>
          </a:p>
        </p:txBody>
      </p:sp>
      <p:sp>
        <p:nvSpPr>
          <p:cNvPr id="4110" name="Rectangle 3">
            <a:extLst>
              <a:ext uri="{FF2B5EF4-FFF2-40B4-BE49-F238E27FC236}">
                <a16:creationId xmlns:a16="http://schemas.microsoft.com/office/drawing/2014/main" id="{C903DA9A-72DA-45ED-9FB7-2F19A02C20B5}"/>
              </a:ext>
            </a:extLst>
          </p:cNvPr>
          <p:cNvSpPr txBox="1">
            <a:spLocks noChangeArrowheads="1"/>
          </p:cNvSpPr>
          <p:nvPr/>
        </p:nvSpPr>
        <p:spPr bwMode="auto">
          <a:xfrm>
            <a:off x="4508500" y="5121275"/>
            <a:ext cx="2159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p:txBody>
      </p:sp>
      <p:sp>
        <p:nvSpPr>
          <p:cNvPr id="4111" name="Rectangle 48">
            <a:extLst>
              <a:ext uri="{FF2B5EF4-FFF2-40B4-BE49-F238E27FC236}">
                <a16:creationId xmlns:a16="http://schemas.microsoft.com/office/drawing/2014/main" id="{63CDB149-8153-414D-8D67-EA03C10364D9}"/>
              </a:ext>
            </a:extLst>
          </p:cNvPr>
          <p:cNvSpPr>
            <a:spLocks noChangeArrowheads="1"/>
          </p:cNvSpPr>
          <p:nvPr/>
        </p:nvSpPr>
        <p:spPr bwMode="auto">
          <a:xfrm>
            <a:off x="173176" y="503565"/>
            <a:ext cx="35035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4088">
              <a:spcBef>
                <a:spcPct val="20000"/>
              </a:spcBef>
              <a:defRPr sz="1000">
                <a:solidFill>
                  <a:schemeClr val="tx1"/>
                </a:solidFill>
                <a:latin typeface="Tahoma" panose="020B0604030504040204" pitchFamily="34" charset="0"/>
              </a:defRPr>
            </a:lvl1pPr>
            <a:lvl2pPr marL="742950" indent="-285750" defTabSz="954088">
              <a:spcBef>
                <a:spcPct val="20000"/>
              </a:spcBef>
              <a:defRPr sz="1000">
                <a:solidFill>
                  <a:schemeClr val="tx1"/>
                </a:solidFill>
                <a:latin typeface="Tahoma" panose="020B0604030504040204" pitchFamily="34" charset="0"/>
              </a:defRPr>
            </a:lvl2pPr>
            <a:lvl3pPr marL="1143000" indent="-228600" defTabSz="954088">
              <a:spcBef>
                <a:spcPct val="20000"/>
              </a:spcBef>
              <a:defRPr sz="1000">
                <a:solidFill>
                  <a:schemeClr val="tx1"/>
                </a:solidFill>
                <a:latin typeface="Tahoma" panose="020B0604030504040204" pitchFamily="34" charset="0"/>
              </a:defRPr>
            </a:lvl3pPr>
            <a:lvl4pPr marL="1600200" indent="-228600" defTabSz="954088">
              <a:spcBef>
                <a:spcPct val="20000"/>
              </a:spcBef>
              <a:defRPr sz="1000">
                <a:solidFill>
                  <a:schemeClr val="tx1"/>
                </a:solidFill>
                <a:latin typeface="Tahoma" panose="020B0604030504040204" pitchFamily="34" charset="0"/>
              </a:defRPr>
            </a:lvl4pPr>
            <a:lvl5pPr marL="2057400" indent="-228600" defTabSz="954088">
              <a:spcBef>
                <a:spcPct val="20000"/>
              </a:spcBef>
              <a:defRPr sz="1000">
                <a:solidFill>
                  <a:schemeClr val="tx1"/>
                </a:solidFill>
                <a:latin typeface="Tahoma" panose="020B0604030504040204" pitchFamily="34" charset="0"/>
              </a:defRPr>
            </a:lvl5pPr>
            <a:lvl6pPr marL="2514600" indent="-228600" defTabSz="9540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40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40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40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en-US" altLang="de-DE" sz="1400" b="1" dirty="0">
                <a:solidFill>
                  <a:schemeClr val="bg1"/>
                </a:solidFill>
                <a:latin typeface="Gill Sans MT" panose="020B0502020104020203" pitchFamily="34" charset="0"/>
              </a:rPr>
              <a:t>RENEWABLE ENERGY FROM WASTE</a:t>
            </a:r>
            <a:br>
              <a:rPr lang="en-US" altLang="de-DE" sz="1400" b="1" dirty="0">
                <a:solidFill>
                  <a:schemeClr val="bg1"/>
                </a:solidFill>
                <a:latin typeface="Gill Sans MT" panose="020B0502020104020203" pitchFamily="34" charset="0"/>
              </a:rPr>
            </a:br>
            <a:r>
              <a:rPr lang="en-US" altLang="de-DE" sz="1400" b="1" dirty="0">
                <a:solidFill>
                  <a:schemeClr val="bg1"/>
                </a:solidFill>
                <a:latin typeface="Gill Sans MT" panose="020B0502020104020203" pitchFamily="34" charset="0"/>
              </a:rPr>
              <a:t>Material-specific processing</a:t>
            </a:r>
          </a:p>
        </p:txBody>
      </p:sp>
      <p:sp>
        <p:nvSpPr>
          <p:cNvPr id="4112" name="Text Box 20">
            <a:extLst>
              <a:ext uri="{FF2B5EF4-FFF2-40B4-BE49-F238E27FC236}">
                <a16:creationId xmlns:a16="http://schemas.microsoft.com/office/drawing/2014/main" id="{1247DC28-AD0F-4E68-B539-E6ADA849FFAE}"/>
              </a:ext>
            </a:extLst>
          </p:cNvPr>
          <p:cNvSpPr txBox="1">
            <a:spLocks noChangeArrowheads="1"/>
          </p:cNvSpPr>
          <p:nvPr/>
        </p:nvSpPr>
        <p:spPr bwMode="auto">
          <a:xfrm>
            <a:off x="2068513" y="4773613"/>
            <a:ext cx="2260600" cy="196105"/>
          </a:xfrm>
          <a:prstGeom prst="rect">
            <a:avLst/>
          </a:prstGeom>
          <a:solidFill>
            <a:srgbClr val="93B94A"/>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Ergebnisse</a:t>
            </a:r>
          </a:p>
        </p:txBody>
      </p:sp>
      <p:sp>
        <p:nvSpPr>
          <p:cNvPr id="4113" name="Rectangle 3">
            <a:extLst>
              <a:ext uri="{FF2B5EF4-FFF2-40B4-BE49-F238E27FC236}">
                <a16:creationId xmlns:a16="http://schemas.microsoft.com/office/drawing/2014/main" id="{8C647073-BC1C-4AC6-AA2C-CE28772A8D57}"/>
              </a:ext>
            </a:extLst>
          </p:cNvPr>
          <p:cNvSpPr txBox="1">
            <a:spLocks noChangeArrowheads="1"/>
          </p:cNvSpPr>
          <p:nvPr/>
        </p:nvSpPr>
        <p:spPr bwMode="auto">
          <a:xfrm>
            <a:off x="2168525" y="6392863"/>
            <a:ext cx="21590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 </a:t>
            </a:r>
          </a:p>
        </p:txBody>
      </p:sp>
      <p:sp>
        <p:nvSpPr>
          <p:cNvPr id="4114" name="Rectangle 3">
            <a:extLst>
              <a:ext uri="{FF2B5EF4-FFF2-40B4-BE49-F238E27FC236}">
                <a16:creationId xmlns:a16="http://schemas.microsoft.com/office/drawing/2014/main" id="{FEE2FDF2-4F53-4931-B8AB-19260C00374A}"/>
              </a:ext>
            </a:extLst>
          </p:cNvPr>
          <p:cNvSpPr txBox="1">
            <a:spLocks noChangeArrowheads="1"/>
          </p:cNvSpPr>
          <p:nvPr/>
        </p:nvSpPr>
        <p:spPr bwMode="auto">
          <a:xfrm>
            <a:off x="142875" y="1712568"/>
            <a:ext cx="1395413"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179388" indent="-8890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Projektzeitraum</a:t>
            </a:r>
            <a:r>
              <a:rPr lang="en-US" altLang="de-DE" sz="700" b="1" i="1" dirty="0">
                <a:latin typeface="Gill Sans MT" panose="020B0502020104020203" pitchFamily="34" charset="0"/>
              </a:rPr>
              <a:t>:</a:t>
            </a:r>
          </a:p>
          <a:p>
            <a:pPr lvl="1" algn="just" eaLnBrk="1" hangingPunct="1">
              <a:lnSpc>
                <a:spcPct val="114000"/>
              </a:lnSpc>
              <a:spcBef>
                <a:spcPts val="400"/>
              </a:spcBef>
            </a:pPr>
            <a:r>
              <a:rPr lang="en-US" altLang="de-DE" sz="700" dirty="0" err="1">
                <a:latin typeface="Gill Sans MT" panose="020B0502020104020203" pitchFamily="34" charset="0"/>
              </a:rPr>
              <a:t>Beginn</a:t>
            </a:r>
            <a:r>
              <a:rPr lang="en-US" altLang="de-DE" sz="700" dirty="0">
                <a:latin typeface="Gill Sans MT" panose="020B0502020104020203" pitchFamily="34" charset="0"/>
              </a:rPr>
              <a:t>:	</a:t>
            </a:r>
          </a:p>
          <a:p>
            <a:pPr lvl="1" algn="just" eaLnBrk="1" hangingPunct="1">
              <a:lnSpc>
                <a:spcPct val="114000"/>
              </a:lnSpc>
              <a:spcBef>
                <a:spcPts val="400"/>
              </a:spcBef>
            </a:pPr>
            <a:r>
              <a:rPr lang="en-US" altLang="de-DE" sz="700" dirty="0">
                <a:latin typeface="Gill Sans MT" panose="020B0502020104020203" pitchFamily="34" charset="0"/>
              </a:rPr>
              <a:t>(</a:t>
            </a:r>
            <a:r>
              <a:rPr lang="en-US" altLang="de-DE" sz="700" dirty="0" err="1">
                <a:latin typeface="Gill Sans MT" panose="020B0502020104020203" pitchFamily="34" charset="0"/>
              </a:rPr>
              <a:t>gepl</a:t>
            </a:r>
            <a:r>
              <a:rPr lang="en-US" altLang="de-DE" sz="700" dirty="0">
                <a:latin typeface="Gill Sans MT" panose="020B0502020104020203" pitchFamily="34" charset="0"/>
              </a:rPr>
              <a:t>.) Ende:		</a:t>
            </a:r>
          </a:p>
          <a:p>
            <a:pPr algn="just" eaLnBrk="1" hangingPunct="1">
              <a:lnSpc>
                <a:spcPct val="114000"/>
              </a:lnSpc>
              <a:spcBef>
                <a:spcPts val="400"/>
              </a:spcBef>
            </a:pPr>
            <a:r>
              <a:rPr lang="en-US" altLang="de-DE" sz="700" b="1" i="1" dirty="0" err="1">
                <a:latin typeface="Gill Sans MT" panose="020B0502020104020203" pitchFamily="34" charset="0"/>
              </a:rPr>
              <a:t>Auftraggeber</a:t>
            </a:r>
            <a:r>
              <a:rPr lang="en-US" altLang="de-DE" sz="700" b="1" i="1" dirty="0">
                <a:latin typeface="Gill Sans MT" panose="020B0502020104020203" pitchFamily="34" charset="0"/>
              </a:rPr>
              <a:t>/</a:t>
            </a:r>
            <a:r>
              <a:rPr lang="en-US" altLang="de-DE" sz="700" b="1" i="1" dirty="0" err="1">
                <a:latin typeface="Gill Sans MT" panose="020B0502020104020203" pitchFamily="34" charset="0"/>
              </a:rPr>
              <a:t>Förderer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b="1" i="1" dirty="0" err="1">
                <a:latin typeface="Gill Sans MT" panose="020B0502020104020203" pitchFamily="34" charset="0"/>
              </a:rPr>
              <a:t>Projektpartner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ProjektleiterIn</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Projektteam</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p:txBody>
      </p:sp>
      <p:sp>
        <p:nvSpPr>
          <p:cNvPr id="4115" name="Rectangle 3">
            <a:extLst>
              <a:ext uri="{FF2B5EF4-FFF2-40B4-BE49-F238E27FC236}">
                <a16:creationId xmlns:a16="http://schemas.microsoft.com/office/drawing/2014/main" id="{1CEBB5B3-7E6B-4BAE-B864-D34A2E946054}"/>
              </a:ext>
            </a:extLst>
          </p:cNvPr>
          <p:cNvSpPr txBox="1">
            <a:spLocks noChangeArrowheads="1"/>
          </p:cNvSpPr>
          <p:nvPr/>
        </p:nvSpPr>
        <p:spPr bwMode="auto">
          <a:xfrm>
            <a:off x="188913" y="8013700"/>
            <a:ext cx="13954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742950" indent="-28575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b="1" dirty="0">
                <a:latin typeface="Gill Sans MT" panose="020B0502020104020203" pitchFamily="34" charset="0"/>
              </a:rPr>
              <a:t>Kontakt</a:t>
            </a:r>
          </a:p>
          <a:p>
            <a:pPr eaLnBrk="1" hangingPunct="1">
              <a:spcBef>
                <a:spcPct val="0"/>
              </a:spcBef>
            </a:pPr>
            <a:r>
              <a:rPr lang="de-AT" altLang="de-DE" sz="700" dirty="0">
                <a:latin typeface="Gill Sans MT" panose="020B0502020104020203" pitchFamily="34" charset="0"/>
              </a:rPr>
              <a:t>N.N.</a:t>
            </a:r>
          </a:p>
          <a:p>
            <a:pPr eaLnBrk="1" hangingPunct="1">
              <a:spcBef>
                <a:spcPct val="0"/>
              </a:spcBef>
            </a:pPr>
            <a:r>
              <a:rPr lang="de-AT" altLang="de-DE" sz="700" b="1" dirty="0">
                <a:latin typeface="Gill Sans MT" panose="020B0502020104020203" pitchFamily="34" charset="0"/>
              </a:rPr>
              <a:t>Telefon:</a:t>
            </a:r>
          </a:p>
          <a:p>
            <a:pPr eaLnBrk="1" hangingPunct="1">
              <a:spcBef>
                <a:spcPct val="0"/>
              </a:spcBef>
            </a:pPr>
            <a:r>
              <a:rPr lang="de-AT" altLang="de-DE" sz="700" dirty="0">
                <a:latin typeface="Gill Sans MT" panose="020B0502020104020203" pitchFamily="34" charset="0"/>
              </a:rPr>
              <a:t>+43 (0)3357/45370</a:t>
            </a:r>
            <a:br>
              <a:rPr lang="de-AT" altLang="de-DE" sz="700" dirty="0">
                <a:latin typeface="Gill Sans MT" panose="020B0502020104020203" pitchFamily="34" charset="0"/>
              </a:rPr>
            </a:br>
            <a:r>
              <a:rPr lang="de-AT" altLang="de-DE" sz="700" b="1" dirty="0">
                <a:latin typeface="Gill Sans MT" panose="020B0502020104020203" pitchFamily="34" charset="0"/>
              </a:rPr>
              <a:t>E-Mail:</a:t>
            </a:r>
          </a:p>
          <a:p>
            <a:pPr eaLnBrk="1" hangingPunct="1">
              <a:spcBef>
                <a:spcPct val="0"/>
              </a:spcBef>
            </a:pPr>
            <a:r>
              <a:rPr lang="de-AT" altLang="de-DE" sz="700" dirty="0">
                <a:latin typeface="Gill Sans MT" panose="020B0502020104020203" pitchFamily="34" charset="0"/>
                <a:hlinkClick r:id="rId3"/>
              </a:rPr>
              <a:t>forschung@fh-burgenland.at</a:t>
            </a:r>
            <a:endParaRPr lang="en-US" altLang="de-DE" sz="700" dirty="0">
              <a:latin typeface="Gill Sans MT" panose="020B0502020104020203" pitchFamily="34" charset="0"/>
            </a:endParaRPr>
          </a:p>
        </p:txBody>
      </p:sp>
      <p:sp>
        <p:nvSpPr>
          <p:cNvPr id="20" name="Text Box 20">
            <a:extLst>
              <a:ext uri="{FF2B5EF4-FFF2-40B4-BE49-F238E27FC236}">
                <a16:creationId xmlns:a16="http://schemas.microsoft.com/office/drawing/2014/main" id="{8D3854C6-AF3E-4DC0-B703-463116EA5190}"/>
              </a:ext>
            </a:extLst>
          </p:cNvPr>
          <p:cNvSpPr txBox="1">
            <a:spLocks noChangeArrowheads="1"/>
          </p:cNvSpPr>
          <p:nvPr/>
        </p:nvSpPr>
        <p:spPr bwMode="auto">
          <a:xfrm>
            <a:off x="138951" y="1788768"/>
            <a:ext cx="1608441" cy="196105"/>
          </a:xfrm>
          <a:prstGeom prst="rect">
            <a:avLst/>
          </a:prstGeom>
          <a:solidFill>
            <a:srgbClr val="93B94A"/>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Projektinformation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A4-Papier (210 x 297 mm)</PresentationFormat>
  <Paragraphs>46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Tahoma</vt:lpstr>
      <vt:lpstr>ArialNarrow-Bold</vt:lpstr>
      <vt:lpstr>Standarddesign</vt:lpstr>
      <vt:lpstr>PowerPoint-Präsentation</vt:lpstr>
    </vt:vector>
  </TitlesOfParts>
  <Company>FH-Pinkafeld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Hildegard Gremmel</dc:creator>
  <cp:lastModifiedBy>Reinprecht Sarah</cp:lastModifiedBy>
  <cp:revision>217</cp:revision>
  <dcterms:created xsi:type="dcterms:W3CDTF">2004-03-04T09:15:01Z</dcterms:created>
  <dcterms:modified xsi:type="dcterms:W3CDTF">2021-01-12T12:01:50Z</dcterms:modified>
</cp:coreProperties>
</file>