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79" r:id="rId2"/>
    <p:sldMasterId id="2147483786" r:id="rId3"/>
    <p:sldMasterId id="2147483793" r:id="rId4"/>
    <p:sldMasterId id="2147483800" r:id="rId5"/>
    <p:sldMasterId id="2147483807" r:id="rId6"/>
    <p:sldMasterId id="2147483824" r:id="rId7"/>
    <p:sldMasterId id="2147483836" r:id="rId8"/>
  </p:sldMasterIdLst>
  <p:notesMasterIdLst>
    <p:notesMasterId r:id="rId25"/>
  </p:notesMasterIdLst>
  <p:sldIdLst>
    <p:sldId id="256" r:id="rId9"/>
    <p:sldId id="622" r:id="rId10"/>
    <p:sldId id="638" r:id="rId11"/>
    <p:sldId id="639" r:id="rId12"/>
    <p:sldId id="641" r:id="rId13"/>
    <p:sldId id="640" r:id="rId14"/>
    <p:sldId id="586" r:id="rId15"/>
    <p:sldId id="259" r:id="rId16"/>
    <p:sldId id="270" r:id="rId17"/>
    <p:sldId id="676" r:id="rId18"/>
    <p:sldId id="272" r:id="rId19"/>
    <p:sldId id="283" r:id="rId20"/>
    <p:sldId id="274" r:id="rId21"/>
    <p:sldId id="284" r:id="rId22"/>
    <p:sldId id="285" r:id="rId23"/>
    <p:sldId id="677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69"/>
    <a:srgbClr val="005081"/>
    <a:srgbClr val="0EACD5"/>
    <a:srgbClr val="93B94A"/>
    <a:srgbClr val="FAA942"/>
    <a:srgbClr val="EC66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328FA-D513-474A-9414-58CCBADCB715}" type="datetimeFigureOut">
              <a:rPr lang="de-DE" smtClean="0"/>
              <a:t>04.09.2023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DDEA2-58A5-4C53-A1B6-D6A29C27D5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394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A1477A-30DB-49F8-AB9B-29CEE69704CC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alt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717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1477A-30DB-49F8-AB9B-29CEE69704CC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47718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372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-3" y="4986338"/>
            <a:ext cx="1469987" cy="733425"/>
          </a:xfrm>
          <a:prstGeom prst="rect">
            <a:avLst/>
          </a:prstGeom>
          <a:solidFill>
            <a:srgbClr val="005081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-3" y="5784947"/>
            <a:ext cx="3090443" cy="576263"/>
          </a:xfrm>
          <a:prstGeom prst="rect">
            <a:avLst/>
          </a:prstGeom>
          <a:solidFill>
            <a:srgbClr val="0EACD5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Untertitel &amp; Infos</a:t>
            </a:r>
            <a:endParaRPr lang="de-AT" dirty="0"/>
          </a:p>
        </p:txBody>
      </p:sp>
      <p:pic>
        <p:nvPicPr>
          <p:cNvPr id="19" name="Bildplatzhalter 6">
            <a:extLst>
              <a:ext uri="{FF2B5EF4-FFF2-40B4-BE49-F238E27FC236}">
                <a16:creationId xmlns:a16="http://schemas.microsoft.com/office/drawing/2014/main" id="{75119C4E-DCCC-4826-9A21-611DFA7578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55" y="443290"/>
            <a:ext cx="2303032" cy="10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57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1601345E-6468-470D-AD47-805CFCDEC6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426" y="372221"/>
            <a:ext cx="1692981" cy="869485"/>
          </a:xfrm>
          <a:prstGeom prst="rect">
            <a:avLst/>
          </a:prstGeom>
        </p:spPr>
      </p:pic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372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729732" y="4986338"/>
            <a:ext cx="1473850" cy="733425"/>
          </a:xfrm>
          <a:prstGeom prst="rect">
            <a:avLst/>
          </a:prstGeom>
          <a:solidFill>
            <a:srgbClr val="0EACD5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9132425" y="5784947"/>
            <a:ext cx="3071157" cy="576263"/>
          </a:xfrm>
          <a:prstGeom prst="rect">
            <a:avLst/>
          </a:prstGeom>
          <a:solidFill>
            <a:srgbClr val="005081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Untertitel &amp; Infos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66615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rtfolie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sp>
        <p:nvSpPr>
          <p:cNvPr id="2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372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pic>
        <p:nvPicPr>
          <p:cNvPr id="19" name="Grafik 6">
            <a:extLst>
              <a:ext uri="{FF2B5EF4-FFF2-40B4-BE49-F238E27FC236}">
                <a16:creationId xmlns:a16="http://schemas.microsoft.com/office/drawing/2014/main" id="{0F82E332-46D5-44A6-AE4B-76FA0CFFB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4732" r="1273" b="14822"/>
          <a:stretch/>
        </p:blipFill>
        <p:spPr>
          <a:xfrm>
            <a:off x="0" y="229835"/>
            <a:ext cx="12192000" cy="6628165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847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4986338"/>
            <a:ext cx="3669175" cy="733425"/>
          </a:xfrm>
          <a:prstGeom prst="rect">
            <a:avLst/>
          </a:prstGeom>
          <a:solidFill>
            <a:srgbClr val="0EACD5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Zwischentitel</a:t>
            </a:r>
            <a:endParaRPr lang="de-AT" dirty="0"/>
          </a:p>
        </p:txBody>
      </p:sp>
      <p:pic>
        <p:nvPicPr>
          <p:cNvPr id="20" name="Bildplatzhalter 6">
            <a:extLst>
              <a:ext uri="{FF2B5EF4-FFF2-40B4-BE49-F238E27FC236}">
                <a16:creationId xmlns:a16="http://schemas.microsoft.com/office/drawing/2014/main" id="{7B3F8226-BBB0-4EE8-882B-7287B57A1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55" y="443290"/>
            <a:ext cx="2303032" cy="10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32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rtfoli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47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986338"/>
            <a:ext cx="3599727" cy="733425"/>
          </a:xfrm>
          <a:prstGeom prst="rect">
            <a:avLst/>
          </a:prstGeom>
          <a:solidFill>
            <a:srgbClr val="0EACD5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Zwischentitel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05068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4ADAB1E-562C-4A0C-BE6F-79046C0C74F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D9AEC87-8B0F-404D-9514-BEA9DA87A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221"/>
            <a:ext cx="10515600" cy="45387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 sz="16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None/>
              <a:defRPr sz="16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-9525" y="557213"/>
            <a:ext cx="2212975" cy="642937"/>
          </a:xfrm>
          <a:prstGeom prst="rect">
            <a:avLst/>
          </a:prstGeom>
          <a:solidFill>
            <a:srgbClr val="0EACD5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en-US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74463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8BA1708-E54A-4072-A395-831F32D3F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12916"/>
            <a:ext cx="5181600" cy="45291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153C7E20-BA7A-4EA7-B369-B133C2E79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512916"/>
            <a:ext cx="5181600" cy="45291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-9525" y="557213"/>
            <a:ext cx="2212975" cy="642937"/>
          </a:xfrm>
          <a:prstGeom prst="rect">
            <a:avLst/>
          </a:prstGeom>
          <a:solidFill>
            <a:srgbClr val="0EACD5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en-US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33207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372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-3" y="4986338"/>
            <a:ext cx="1469987" cy="733425"/>
          </a:xfrm>
          <a:prstGeom prst="rect">
            <a:avLst/>
          </a:prstGeom>
          <a:solidFill>
            <a:srgbClr val="FAA942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-3" y="5784947"/>
            <a:ext cx="3090443" cy="576263"/>
          </a:xfrm>
          <a:prstGeom prst="rect">
            <a:avLst/>
          </a:prstGeom>
          <a:solidFill>
            <a:srgbClr val="EC6608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Untertitel &amp; Infos</a:t>
            </a:r>
            <a:endParaRPr lang="de-AT" dirty="0"/>
          </a:p>
        </p:txBody>
      </p:sp>
      <p:pic>
        <p:nvPicPr>
          <p:cNvPr id="19" name="Bildplatzhalter 6">
            <a:extLst>
              <a:ext uri="{FF2B5EF4-FFF2-40B4-BE49-F238E27FC236}">
                <a16:creationId xmlns:a16="http://schemas.microsoft.com/office/drawing/2014/main" id="{29E9FFB2-8E0B-4AA0-B20E-639ACCFF6B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55" y="443290"/>
            <a:ext cx="2303032" cy="10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2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1601345E-6468-470D-AD47-805CFCDEC6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426" y="372221"/>
            <a:ext cx="1692981" cy="869485"/>
          </a:xfrm>
          <a:prstGeom prst="rect">
            <a:avLst/>
          </a:prstGeom>
        </p:spPr>
      </p:pic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372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729732" y="4986338"/>
            <a:ext cx="1473850" cy="733425"/>
          </a:xfrm>
          <a:prstGeom prst="rect">
            <a:avLst/>
          </a:prstGeom>
          <a:solidFill>
            <a:srgbClr val="FAA942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9132425" y="5784947"/>
            <a:ext cx="3071157" cy="576263"/>
          </a:xfrm>
          <a:prstGeom prst="rect">
            <a:avLst/>
          </a:prstGeom>
          <a:solidFill>
            <a:srgbClr val="EC6608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Untertitel &amp; Infos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45356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rtfolie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sp>
        <p:nvSpPr>
          <p:cNvPr id="2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372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pic>
        <p:nvPicPr>
          <p:cNvPr id="19" name="Grafik 6">
            <a:extLst>
              <a:ext uri="{FF2B5EF4-FFF2-40B4-BE49-F238E27FC236}">
                <a16:creationId xmlns:a16="http://schemas.microsoft.com/office/drawing/2014/main" id="{0F82E332-46D5-44A6-AE4B-76FA0CFFB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4732" r="1273" b="14822"/>
          <a:stretch/>
        </p:blipFill>
        <p:spPr>
          <a:xfrm>
            <a:off x="0" y="229835"/>
            <a:ext cx="12192000" cy="6628165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847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4986338"/>
            <a:ext cx="3669175" cy="733425"/>
          </a:xfrm>
          <a:prstGeom prst="rect">
            <a:avLst/>
          </a:prstGeom>
          <a:solidFill>
            <a:srgbClr val="FAA942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Zwischentitel</a:t>
            </a:r>
            <a:endParaRPr lang="de-AT" dirty="0"/>
          </a:p>
        </p:txBody>
      </p:sp>
      <p:pic>
        <p:nvPicPr>
          <p:cNvPr id="20" name="Bildplatzhalter 6">
            <a:extLst>
              <a:ext uri="{FF2B5EF4-FFF2-40B4-BE49-F238E27FC236}">
                <a16:creationId xmlns:a16="http://schemas.microsoft.com/office/drawing/2014/main" id="{B4F2974F-330E-4018-81E7-B71E774265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55" y="443290"/>
            <a:ext cx="2303032" cy="10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73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rtfoli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47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986338"/>
            <a:ext cx="3599727" cy="733425"/>
          </a:xfrm>
          <a:prstGeom prst="rect">
            <a:avLst/>
          </a:prstGeom>
          <a:solidFill>
            <a:srgbClr val="FAA942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Zwischentitel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53761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4ADAB1E-562C-4A0C-BE6F-79046C0C74F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D9AEC87-8B0F-404D-9514-BEA9DA87A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221"/>
            <a:ext cx="10515600" cy="45387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 sz="16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None/>
              <a:defRPr sz="16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-9525" y="557213"/>
            <a:ext cx="2212975" cy="642937"/>
          </a:xfrm>
          <a:prstGeom prst="rect">
            <a:avLst/>
          </a:prstGeom>
          <a:solidFill>
            <a:srgbClr val="FAA942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en-US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70226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1601345E-6468-470D-AD47-805CFCDEC6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426" y="372221"/>
            <a:ext cx="1692981" cy="869485"/>
          </a:xfrm>
          <a:prstGeom prst="rect">
            <a:avLst/>
          </a:prstGeom>
        </p:spPr>
      </p:pic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372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729732" y="4986338"/>
            <a:ext cx="1473850" cy="733425"/>
          </a:xfrm>
          <a:prstGeom prst="rect">
            <a:avLst/>
          </a:prstGeom>
          <a:solidFill>
            <a:srgbClr val="005081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9132425" y="5784947"/>
            <a:ext cx="3071157" cy="576263"/>
          </a:xfrm>
          <a:prstGeom prst="rect">
            <a:avLst/>
          </a:prstGeom>
          <a:solidFill>
            <a:srgbClr val="0EACD5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Untertitel &amp; Infos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25028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8BA1708-E54A-4072-A395-831F32D3F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12916"/>
            <a:ext cx="5181600" cy="45291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153C7E20-BA7A-4EA7-B369-B133C2E79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512916"/>
            <a:ext cx="5181600" cy="45291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-9525" y="557213"/>
            <a:ext cx="2212975" cy="642937"/>
          </a:xfrm>
          <a:prstGeom prst="rect">
            <a:avLst/>
          </a:prstGeom>
          <a:solidFill>
            <a:srgbClr val="FAA942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en-US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52713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372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-3" y="4986338"/>
            <a:ext cx="1469987" cy="733425"/>
          </a:xfrm>
          <a:prstGeom prst="rect">
            <a:avLst/>
          </a:prstGeom>
          <a:solidFill>
            <a:srgbClr val="93B94A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-3" y="5784947"/>
            <a:ext cx="3090443" cy="576263"/>
          </a:xfrm>
          <a:prstGeom prst="rect">
            <a:avLst/>
          </a:prstGeom>
          <a:solidFill>
            <a:srgbClr val="008A69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Untertitel &amp; Infos</a:t>
            </a:r>
            <a:endParaRPr lang="de-AT" dirty="0"/>
          </a:p>
        </p:txBody>
      </p:sp>
      <p:pic>
        <p:nvPicPr>
          <p:cNvPr id="19" name="Bildplatzhalter 6">
            <a:extLst>
              <a:ext uri="{FF2B5EF4-FFF2-40B4-BE49-F238E27FC236}">
                <a16:creationId xmlns:a16="http://schemas.microsoft.com/office/drawing/2014/main" id="{34D0D149-FACB-4675-ADC0-5ADCCF84F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55" y="443290"/>
            <a:ext cx="2303032" cy="10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43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1601345E-6468-470D-AD47-805CFCDEC6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426" y="372221"/>
            <a:ext cx="1692981" cy="869485"/>
          </a:xfrm>
          <a:prstGeom prst="rect">
            <a:avLst/>
          </a:prstGeom>
        </p:spPr>
      </p:pic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372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729732" y="4986338"/>
            <a:ext cx="1473850" cy="733425"/>
          </a:xfrm>
          <a:prstGeom prst="rect">
            <a:avLst/>
          </a:prstGeom>
          <a:solidFill>
            <a:srgbClr val="93B94A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9132425" y="5784947"/>
            <a:ext cx="3071157" cy="576263"/>
          </a:xfrm>
          <a:prstGeom prst="rect">
            <a:avLst/>
          </a:prstGeom>
          <a:solidFill>
            <a:srgbClr val="008A69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Untertitel &amp; Infos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93434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rtfolie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sp>
        <p:nvSpPr>
          <p:cNvPr id="2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372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pic>
        <p:nvPicPr>
          <p:cNvPr id="19" name="Grafik 6">
            <a:extLst>
              <a:ext uri="{FF2B5EF4-FFF2-40B4-BE49-F238E27FC236}">
                <a16:creationId xmlns:a16="http://schemas.microsoft.com/office/drawing/2014/main" id="{0F82E332-46D5-44A6-AE4B-76FA0CFFB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4732" r="1273" b="14822"/>
          <a:stretch/>
        </p:blipFill>
        <p:spPr>
          <a:xfrm>
            <a:off x="0" y="229835"/>
            <a:ext cx="12192000" cy="6628165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847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4986338"/>
            <a:ext cx="3669175" cy="733425"/>
          </a:xfrm>
          <a:prstGeom prst="rect">
            <a:avLst/>
          </a:prstGeom>
          <a:solidFill>
            <a:srgbClr val="93B94A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Zwischentitel</a:t>
            </a:r>
            <a:endParaRPr lang="de-AT" dirty="0"/>
          </a:p>
        </p:txBody>
      </p:sp>
      <p:pic>
        <p:nvPicPr>
          <p:cNvPr id="20" name="Bildplatzhalter 6">
            <a:extLst>
              <a:ext uri="{FF2B5EF4-FFF2-40B4-BE49-F238E27FC236}">
                <a16:creationId xmlns:a16="http://schemas.microsoft.com/office/drawing/2014/main" id="{BFB9A45C-CB42-4946-ACDE-3044791249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55" y="443290"/>
            <a:ext cx="2303032" cy="10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rtfoli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47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986338"/>
            <a:ext cx="3599727" cy="733425"/>
          </a:xfrm>
          <a:prstGeom prst="rect">
            <a:avLst/>
          </a:prstGeom>
          <a:solidFill>
            <a:srgbClr val="93B94A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Zwischentitel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26337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4ADAB1E-562C-4A0C-BE6F-79046C0C74F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D9AEC87-8B0F-404D-9514-BEA9DA87A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221"/>
            <a:ext cx="10515600" cy="45387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 sz="16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None/>
              <a:defRPr sz="16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-9525" y="557213"/>
            <a:ext cx="2212975" cy="642937"/>
          </a:xfrm>
          <a:prstGeom prst="rect">
            <a:avLst/>
          </a:prstGeom>
          <a:solidFill>
            <a:srgbClr val="93B94A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en-US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0530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8BA1708-E54A-4072-A395-831F32D3F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12916"/>
            <a:ext cx="5181600" cy="45291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153C7E20-BA7A-4EA7-B369-B133C2E79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512916"/>
            <a:ext cx="5181600" cy="45291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-9525" y="557213"/>
            <a:ext cx="2212975" cy="642937"/>
          </a:xfrm>
          <a:prstGeom prst="rect">
            <a:avLst/>
          </a:prstGeom>
          <a:solidFill>
            <a:srgbClr val="93B94A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en-US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13361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372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-3" y="4986338"/>
            <a:ext cx="1469987" cy="733425"/>
          </a:xfrm>
          <a:prstGeom prst="rect">
            <a:avLst/>
          </a:prstGeom>
          <a:solidFill>
            <a:srgbClr val="008A69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-3" y="5784947"/>
            <a:ext cx="3090443" cy="576263"/>
          </a:xfrm>
          <a:prstGeom prst="rect">
            <a:avLst/>
          </a:prstGeom>
          <a:solidFill>
            <a:srgbClr val="93B94A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Untertitel &amp; Infos</a:t>
            </a:r>
            <a:endParaRPr lang="de-AT" dirty="0"/>
          </a:p>
        </p:txBody>
      </p:sp>
      <p:pic>
        <p:nvPicPr>
          <p:cNvPr id="19" name="Bildplatzhalter 6">
            <a:extLst>
              <a:ext uri="{FF2B5EF4-FFF2-40B4-BE49-F238E27FC236}">
                <a16:creationId xmlns:a16="http://schemas.microsoft.com/office/drawing/2014/main" id="{F01EB87D-F340-4358-B013-AF73FD12CB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55" y="443290"/>
            <a:ext cx="2303032" cy="10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78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1601345E-6468-470D-AD47-805CFCDEC6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426" y="372221"/>
            <a:ext cx="1692981" cy="869485"/>
          </a:xfrm>
          <a:prstGeom prst="rect">
            <a:avLst/>
          </a:prstGeom>
        </p:spPr>
      </p:pic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372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729732" y="4986338"/>
            <a:ext cx="1473850" cy="733425"/>
          </a:xfrm>
          <a:prstGeom prst="rect">
            <a:avLst/>
          </a:prstGeom>
          <a:solidFill>
            <a:srgbClr val="008A69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9132425" y="5784947"/>
            <a:ext cx="3071157" cy="576263"/>
          </a:xfrm>
          <a:prstGeom prst="rect">
            <a:avLst/>
          </a:prstGeom>
          <a:solidFill>
            <a:srgbClr val="93B94A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Untertitel &amp; Infos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66114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rtfolie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sp>
        <p:nvSpPr>
          <p:cNvPr id="2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372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pic>
        <p:nvPicPr>
          <p:cNvPr id="19" name="Grafik 6">
            <a:extLst>
              <a:ext uri="{FF2B5EF4-FFF2-40B4-BE49-F238E27FC236}">
                <a16:creationId xmlns:a16="http://schemas.microsoft.com/office/drawing/2014/main" id="{0F82E332-46D5-44A6-AE4B-76FA0CFFB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4732" r="1273" b="14822"/>
          <a:stretch/>
        </p:blipFill>
        <p:spPr>
          <a:xfrm>
            <a:off x="0" y="229835"/>
            <a:ext cx="12192000" cy="6628165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847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4986338"/>
            <a:ext cx="3669175" cy="733425"/>
          </a:xfrm>
          <a:prstGeom prst="rect">
            <a:avLst/>
          </a:prstGeom>
          <a:solidFill>
            <a:srgbClr val="008A69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Zwischentitel</a:t>
            </a:r>
            <a:endParaRPr lang="de-AT" dirty="0"/>
          </a:p>
        </p:txBody>
      </p:sp>
      <p:pic>
        <p:nvPicPr>
          <p:cNvPr id="20" name="Bildplatzhalter 6">
            <a:extLst>
              <a:ext uri="{FF2B5EF4-FFF2-40B4-BE49-F238E27FC236}">
                <a16:creationId xmlns:a16="http://schemas.microsoft.com/office/drawing/2014/main" id="{2EEFC2A2-5A16-46A7-BA3A-170A8C64F6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55" y="443290"/>
            <a:ext cx="2303032" cy="10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69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rtfolie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sp>
        <p:nvSpPr>
          <p:cNvPr id="2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372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pic>
        <p:nvPicPr>
          <p:cNvPr id="19" name="Grafik 6">
            <a:extLst>
              <a:ext uri="{FF2B5EF4-FFF2-40B4-BE49-F238E27FC236}">
                <a16:creationId xmlns:a16="http://schemas.microsoft.com/office/drawing/2014/main" id="{0F82E332-46D5-44A6-AE4B-76FA0CFFB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4732" r="1273" b="14822"/>
          <a:stretch/>
        </p:blipFill>
        <p:spPr>
          <a:xfrm>
            <a:off x="0" y="229835"/>
            <a:ext cx="12192000" cy="6628165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847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4986338"/>
            <a:ext cx="3669175" cy="733425"/>
          </a:xfrm>
          <a:prstGeom prst="rect">
            <a:avLst/>
          </a:prstGeom>
          <a:solidFill>
            <a:srgbClr val="005081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Zwischentitel</a:t>
            </a:r>
            <a:endParaRPr lang="de-AT" dirty="0"/>
          </a:p>
        </p:txBody>
      </p:sp>
      <p:pic>
        <p:nvPicPr>
          <p:cNvPr id="20" name="Bildplatzhalter 6">
            <a:extLst>
              <a:ext uri="{FF2B5EF4-FFF2-40B4-BE49-F238E27FC236}">
                <a16:creationId xmlns:a16="http://schemas.microsoft.com/office/drawing/2014/main" id="{90E4F795-FE7F-42BF-B197-B39B25B5F4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55" y="443290"/>
            <a:ext cx="2303032" cy="10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38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rtfoli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47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986338"/>
            <a:ext cx="3599727" cy="733425"/>
          </a:xfrm>
          <a:prstGeom prst="rect">
            <a:avLst/>
          </a:prstGeom>
          <a:solidFill>
            <a:srgbClr val="008A69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Zwischentitel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09817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4ADAB1E-562C-4A0C-BE6F-79046C0C74F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D9AEC87-8B0F-404D-9514-BEA9DA87A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221"/>
            <a:ext cx="10515600" cy="45387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 sz="16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None/>
              <a:defRPr sz="16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-9525" y="557213"/>
            <a:ext cx="2212975" cy="642937"/>
          </a:xfrm>
          <a:prstGeom prst="rect">
            <a:avLst/>
          </a:prstGeom>
          <a:solidFill>
            <a:srgbClr val="008A69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en-US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36254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8BA1708-E54A-4072-A395-831F32D3F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12916"/>
            <a:ext cx="5181600" cy="45291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153C7E20-BA7A-4EA7-B369-B133C2E79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512916"/>
            <a:ext cx="5181600" cy="45291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-9525" y="557213"/>
            <a:ext cx="2212975" cy="642937"/>
          </a:xfrm>
          <a:prstGeom prst="rect">
            <a:avLst/>
          </a:prstGeom>
          <a:solidFill>
            <a:srgbClr val="008A69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en-US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64721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25B4B-A480-4748-8B0A-38209F7CDC6E}" type="datetimeFigureOut">
              <a:rPr lang="de-AT" smtClean="0"/>
              <a:t>04.09.2023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258062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25B4B-A480-4748-8B0A-38209F7CDC6E}" type="datetimeFigureOut">
              <a:rPr lang="de-AT" smtClean="0"/>
              <a:t>04.09.2023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0757348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25B4B-A480-4748-8B0A-38209F7CDC6E}" type="datetimeFigureOut">
              <a:rPr lang="de-AT" smtClean="0"/>
              <a:t>04.09.2023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2709882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25B4B-A480-4748-8B0A-38209F7CDC6E}" type="datetimeFigureOut">
              <a:rPr lang="de-AT" smtClean="0"/>
              <a:t>04.09.2023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639354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25B4B-A480-4748-8B0A-38209F7CDC6E}" type="datetimeFigureOut">
              <a:rPr lang="de-AT" smtClean="0"/>
              <a:t>04.09.2023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326691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25B4B-A480-4748-8B0A-38209F7CDC6E}" type="datetimeFigureOut">
              <a:rPr lang="de-AT" smtClean="0"/>
              <a:t>04.09.2023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546882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25B4B-A480-4748-8B0A-38209F7CDC6E}" type="datetimeFigureOut">
              <a:rPr lang="de-AT" smtClean="0"/>
              <a:t>04.09.2023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86905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rtfoli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47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986338"/>
            <a:ext cx="3599727" cy="733425"/>
          </a:xfrm>
          <a:prstGeom prst="rect">
            <a:avLst/>
          </a:prstGeom>
          <a:solidFill>
            <a:srgbClr val="005081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Zwischentitel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44561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25B4B-A480-4748-8B0A-38209F7CDC6E}" type="datetimeFigureOut">
              <a:rPr lang="de-AT" smtClean="0"/>
              <a:t>04.09.2023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160481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25B4B-A480-4748-8B0A-38209F7CDC6E}" type="datetimeFigureOut">
              <a:rPr lang="de-AT" smtClean="0"/>
              <a:t>04.09.2023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659403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25B4B-A480-4748-8B0A-38209F7CDC6E}" type="datetimeFigureOut">
              <a:rPr lang="de-AT" smtClean="0"/>
              <a:t>04.09.2023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6532598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25B4B-A480-4748-8B0A-38209F7CDC6E}" type="datetimeFigureOut">
              <a:rPr lang="de-AT" smtClean="0"/>
              <a:t>04.09.2023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7128493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rtfolie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sp>
        <p:nvSpPr>
          <p:cNvPr id="2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372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-11577" y="4343400"/>
            <a:ext cx="2443157" cy="576263"/>
          </a:xfrm>
          <a:prstGeom prst="rect">
            <a:avLst/>
          </a:prstGeom>
          <a:solidFill>
            <a:srgbClr val="0EACD5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Datum &amp; Ort</a:t>
            </a:r>
            <a:endParaRPr lang="de-A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-11577" y="4986338"/>
            <a:ext cx="5984114" cy="733425"/>
          </a:xfrm>
          <a:prstGeom prst="rect">
            <a:avLst/>
          </a:prstGeom>
          <a:solidFill>
            <a:srgbClr val="FAA942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Titel der Veranstaltung</a:t>
            </a:r>
            <a:endParaRPr lang="de-AT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-11577" y="5784947"/>
            <a:ext cx="3009420" cy="576263"/>
          </a:xfrm>
          <a:prstGeom prst="rect">
            <a:avLst/>
          </a:prstGeom>
          <a:solidFill>
            <a:srgbClr val="93B94A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Untertitel &amp; Infos</a:t>
            </a:r>
            <a:endParaRPr lang="de-AT" dirty="0"/>
          </a:p>
        </p:txBody>
      </p:sp>
      <p:pic>
        <p:nvPicPr>
          <p:cNvPr id="20" name="Bildplatzhalter 6">
            <a:extLst>
              <a:ext uri="{FF2B5EF4-FFF2-40B4-BE49-F238E27FC236}">
                <a16:creationId xmlns:a16="http://schemas.microsoft.com/office/drawing/2014/main" id="{514C2628-47F3-4816-96CD-A12A4BDB8A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55" y="443290"/>
            <a:ext cx="2303032" cy="10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47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folie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847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sp>
        <p:nvSpPr>
          <p:cNvPr id="2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372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9755502" y="4343400"/>
            <a:ext cx="2446023" cy="576263"/>
          </a:xfrm>
          <a:prstGeom prst="rect">
            <a:avLst/>
          </a:prstGeom>
          <a:solidFill>
            <a:srgbClr val="0EACD5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Datum &amp; Ort</a:t>
            </a:r>
            <a:endParaRPr lang="de-A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204030" y="4986338"/>
            <a:ext cx="5987971" cy="733425"/>
          </a:xfrm>
          <a:prstGeom prst="rect">
            <a:avLst/>
          </a:prstGeom>
          <a:solidFill>
            <a:srgbClr val="005081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Titel der Veranstaltung</a:t>
            </a:r>
            <a:endParaRPr lang="de-AT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9178724" y="5784947"/>
            <a:ext cx="3013276" cy="576263"/>
          </a:xfrm>
          <a:prstGeom prst="rect">
            <a:avLst/>
          </a:prstGeom>
          <a:solidFill>
            <a:srgbClr val="93B94A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Untertitel &amp; Infos</a:t>
            </a:r>
            <a:endParaRPr lang="de-AT" dirty="0"/>
          </a:p>
        </p:txBody>
      </p:sp>
      <p:pic>
        <p:nvPicPr>
          <p:cNvPr id="30" name="Bildplatzhalter 6">
            <a:extLst>
              <a:ext uri="{FF2B5EF4-FFF2-40B4-BE49-F238E27FC236}">
                <a16:creationId xmlns:a16="http://schemas.microsoft.com/office/drawing/2014/main" id="{73C8128F-84FF-43EA-B426-F5B1C0E1B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55" y="443290"/>
            <a:ext cx="2303032" cy="10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25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rtfolie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sp>
        <p:nvSpPr>
          <p:cNvPr id="2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372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pic>
        <p:nvPicPr>
          <p:cNvPr id="19" name="Grafik 6">
            <a:extLst>
              <a:ext uri="{FF2B5EF4-FFF2-40B4-BE49-F238E27FC236}">
                <a16:creationId xmlns:a16="http://schemas.microsoft.com/office/drawing/2014/main" id="{0F82E332-46D5-44A6-AE4B-76FA0CFFB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4732" r="1273" b="14822"/>
          <a:stretch/>
        </p:blipFill>
        <p:spPr>
          <a:xfrm>
            <a:off x="0" y="229835"/>
            <a:ext cx="12192000" cy="6628165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4986338"/>
            <a:ext cx="3669175" cy="733425"/>
          </a:xfrm>
          <a:prstGeom prst="rect">
            <a:avLst/>
          </a:prstGeom>
          <a:solidFill>
            <a:srgbClr val="005081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Zwischentitel</a:t>
            </a:r>
            <a:endParaRPr lang="de-AT" dirty="0"/>
          </a:p>
        </p:txBody>
      </p:sp>
      <p:pic>
        <p:nvPicPr>
          <p:cNvPr id="20" name="Bildplatzhalter 6">
            <a:extLst>
              <a:ext uri="{FF2B5EF4-FFF2-40B4-BE49-F238E27FC236}">
                <a16:creationId xmlns:a16="http://schemas.microsoft.com/office/drawing/2014/main" id="{5900B8E0-84CB-459C-871E-B2CC94E3EB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55" y="443290"/>
            <a:ext cx="2303032" cy="10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93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4ADAB1E-562C-4A0C-BE6F-79046C0C74F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D9AEC87-8B0F-404D-9514-BEA9DA87A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221"/>
            <a:ext cx="10515600" cy="45387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 sz="16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None/>
              <a:defRPr sz="16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-9525" y="557213"/>
            <a:ext cx="2212975" cy="642937"/>
          </a:xfrm>
          <a:prstGeom prst="rect">
            <a:avLst/>
          </a:prstGeom>
          <a:solidFill>
            <a:srgbClr val="005081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en-US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86633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sp>
        <p:nvSpPr>
          <p:cNvPr id="2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372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-3" y="4986338"/>
            <a:ext cx="1469987" cy="733425"/>
          </a:xfrm>
          <a:prstGeom prst="rect">
            <a:avLst/>
          </a:prstGeom>
          <a:solidFill>
            <a:srgbClr val="005081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-3" y="5784947"/>
            <a:ext cx="3090443" cy="576263"/>
          </a:xfrm>
          <a:prstGeom prst="rect">
            <a:avLst/>
          </a:prstGeom>
          <a:solidFill>
            <a:srgbClr val="0EACD5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Untertitel &amp; Infos</a:t>
            </a:r>
            <a:endParaRPr lang="de-AT" dirty="0"/>
          </a:p>
        </p:txBody>
      </p:sp>
      <p:pic>
        <p:nvPicPr>
          <p:cNvPr id="19" name="Bildplatzhalter 6">
            <a:extLst>
              <a:ext uri="{FF2B5EF4-FFF2-40B4-BE49-F238E27FC236}">
                <a16:creationId xmlns:a16="http://schemas.microsoft.com/office/drawing/2014/main" id="{CF6865E8-7A12-4817-B2C3-88202D53C5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55" y="443290"/>
            <a:ext cx="2303032" cy="10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0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rtfolie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sp>
        <p:nvSpPr>
          <p:cNvPr id="2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717954" y="4986338"/>
            <a:ext cx="1497000" cy="733425"/>
          </a:xfrm>
          <a:prstGeom prst="rect">
            <a:avLst/>
          </a:prstGeom>
          <a:solidFill>
            <a:srgbClr val="005081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9143797" y="5784947"/>
            <a:ext cx="3071157" cy="576263"/>
          </a:xfrm>
          <a:prstGeom prst="rect">
            <a:avLst/>
          </a:prstGeom>
          <a:solidFill>
            <a:srgbClr val="0EACD5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Untertitel &amp; Infos</a:t>
            </a:r>
            <a:endParaRPr lang="de-AT" dirty="0"/>
          </a:p>
        </p:txBody>
      </p:sp>
      <p:pic>
        <p:nvPicPr>
          <p:cNvPr id="19" name="Bildplatzhalter 6">
            <a:extLst>
              <a:ext uri="{FF2B5EF4-FFF2-40B4-BE49-F238E27FC236}">
                <a16:creationId xmlns:a16="http://schemas.microsoft.com/office/drawing/2014/main" id="{9A452850-BAFA-46AB-A7E3-12ACE013D9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55" y="443290"/>
            <a:ext cx="2303032" cy="10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57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4ADAB1E-562C-4A0C-BE6F-79046C0C74F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D9AEC87-8B0F-404D-9514-BEA9DA87A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221"/>
            <a:ext cx="10515600" cy="45387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 sz="16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None/>
              <a:defRPr sz="16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-9525" y="557213"/>
            <a:ext cx="2212975" cy="642937"/>
          </a:xfrm>
          <a:prstGeom prst="rect">
            <a:avLst/>
          </a:prstGeom>
          <a:solidFill>
            <a:srgbClr val="005081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en-US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998118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rtfolie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9728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986338"/>
            <a:ext cx="3599727" cy="733425"/>
          </a:xfrm>
          <a:prstGeom prst="rect">
            <a:avLst/>
          </a:prstGeom>
          <a:solidFill>
            <a:srgbClr val="005081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r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Zwischentitel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88742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8BA1708-E54A-4072-A395-831F32D3F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12916"/>
            <a:ext cx="5181600" cy="45291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153C7E20-BA7A-4EA7-B369-B133C2E79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512916"/>
            <a:ext cx="5181600" cy="45291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-9525" y="557213"/>
            <a:ext cx="2212975" cy="642937"/>
          </a:xfrm>
          <a:prstGeom prst="rect">
            <a:avLst/>
          </a:prstGeom>
          <a:solidFill>
            <a:srgbClr val="005081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en-US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7777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FCFF61-4CC8-4810-97CD-7CDB795F14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Titel 16">
            <a:extLst>
              <a:ext uri="{FF2B5EF4-FFF2-40B4-BE49-F238E27FC236}">
                <a16:creationId xmlns:a16="http://schemas.microsoft.com/office/drawing/2014/main" id="{A209F5BA-4EB9-4715-9F95-0518AF79F63B}"/>
              </a:ext>
            </a:extLst>
          </p:cNvPr>
          <p:cNvSpPr txBox="1">
            <a:spLocks/>
          </p:cNvSpPr>
          <p:nvPr userDrawn="1"/>
        </p:nvSpPr>
        <p:spPr>
          <a:xfrm>
            <a:off x="-9331" y="556838"/>
            <a:ext cx="4357396" cy="644004"/>
          </a:xfrm>
          <a:prstGeom prst="rect">
            <a:avLst/>
          </a:prstGeom>
          <a:solidFill>
            <a:srgbClr val="21628D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0000" tIns="72000" rIns="180000" bIns="720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b="0" dirty="0">
                <a:solidFill>
                  <a:schemeClr val="bg1"/>
                </a:solidFill>
                <a:latin typeface="+mj-lt"/>
              </a:rPr>
              <a:t>Farben &amp; Schriften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3EC9644-91AF-4887-AC95-685FC84632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09221"/>
            <a:ext cx="10515600" cy="21069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 typeface="Wingdings" panose="05000000000000000000" pitchFamily="2" charset="2"/>
              <a:buNone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de-DE" dirty="0"/>
              <a:t>Dunkelblau ist unsere Hauptfarbe</a:t>
            </a:r>
          </a:p>
          <a:p>
            <a:pPr lvl="0"/>
            <a:r>
              <a:rPr lang="de-DE" dirty="0"/>
              <a:t>Bei </a:t>
            </a:r>
            <a:r>
              <a:rPr lang="de-DE" dirty="0" err="1"/>
              <a:t>departmentspezifischer</a:t>
            </a:r>
            <a:r>
              <a:rPr lang="de-DE" dirty="0"/>
              <a:t> Gestaltung die </a:t>
            </a:r>
            <a:r>
              <a:rPr lang="de-DE" dirty="0" err="1"/>
              <a:t>Departmentfarbe</a:t>
            </a:r>
            <a:r>
              <a:rPr lang="de-DE" dirty="0"/>
              <a:t> in Kombination mit der jeweils </a:t>
            </a:r>
            <a:r>
              <a:rPr lang="de-DE" dirty="0" err="1"/>
              <a:t>dünkleren</a:t>
            </a:r>
            <a:r>
              <a:rPr lang="de-DE" dirty="0"/>
              <a:t>/helleren Farbe verwenden</a:t>
            </a:r>
          </a:p>
          <a:p>
            <a:pPr lvl="0"/>
            <a:r>
              <a:rPr lang="de-DE" dirty="0"/>
              <a:t>Die Schrift </a:t>
            </a:r>
            <a:r>
              <a:rPr lang="de-DE" dirty="0" err="1"/>
              <a:t>Exo</a:t>
            </a:r>
            <a:r>
              <a:rPr lang="de-DE" dirty="0"/>
              <a:t> 2 Medium wird für Überschriften verwendet und Gill Sans für den Text</a:t>
            </a:r>
          </a:p>
          <a:p>
            <a:pPr lvl="0"/>
            <a:r>
              <a:rPr lang="de-DE" dirty="0"/>
              <a:t>Für Hauptüberschriften und Titel gibt es vordefinierte Balken-Elemente 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B6F7B03-AADA-4883-8381-695DF776A49A}"/>
              </a:ext>
            </a:extLst>
          </p:cNvPr>
          <p:cNvGrpSpPr/>
          <p:nvPr userDrawn="1"/>
        </p:nvGrpSpPr>
        <p:grpSpPr>
          <a:xfrm>
            <a:off x="546200" y="3932785"/>
            <a:ext cx="11099600" cy="1808479"/>
            <a:chOff x="482800" y="2702560"/>
            <a:chExt cx="11099600" cy="1808479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52583A11-D451-45F7-B46D-979534F03138}"/>
                </a:ext>
              </a:extLst>
            </p:cNvPr>
            <p:cNvGrpSpPr/>
            <p:nvPr/>
          </p:nvGrpSpPr>
          <p:grpSpPr>
            <a:xfrm>
              <a:off x="611080" y="2702560"/>
              <a:ext cx="10971320" cy="1808479"/>
              <a:chOff x="345440" y="2755739"/>
              <a:chExt cx="12206538" cy="246834"/>
            </a:xfrm>
          </p:grpSpPr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2D1D9625-74F4-405C-9B9C-2E3A931BD36D}"/>
                  </a:ext>
                </a:extLst>
              </p:cNvPr>
              <p:cNvSpPr/>
              <p:nvPr/>
            </p:nvSpPr>
            <p:spPr>
              <a:xfrm>
                <a:off x="2786748" y="2755739"/>
                <a:ext cx="2441308" cy="246834"/>
              </a:xfrm>
              <a:prstGeom prst="rect">
                <a:avLst/>
              </a:prstGeom>
              <a:solidFill>
                <a:srgbClr val="0EAC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4B1A8184-8A0E-4E4B-BC88-C2E61280DF7D}"/>
                  </a:ext>
                </a:extLst>
              </p:cNvPr>
              <p:cNvSpPr/>
              <p:nvPr/>
            </p:nvSpPr>
            <p:spPr>
              <a:xfrm>
                <a:off x="345440" y="2755739"/>
                <a:ext cx="2441308" cy="246834"/>
              </a:xfrm>
              <a:prstGeom prst="rect">
                <a:avLst/>
              </a:prstGeom>
              <a:solidFill>
                <a:srgbClr val="2162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4E0B0E04-E1BA-4285-985F-0F2361DF48DF}"/>
                  </a:ext>
                </a:extLst>
              </p:cNvPr>
              <p:cNvSpPr/>
              <p:nvPr/>
            </p:nvSpPr>
            <p:spPr>
              <a:xfrm>
                <a:off x="7669363" y="2755739"/>
                <a:ext cx="2441308" cy="246834"/>
              </a:xfrm>
              <a:prstGeom prst="rect">
                <a:avLst/>
              </a:prstGeom>
              <a:solidFill>
                <a:srgbClr val="93B9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19566CA8-0698-4DBA-92EF-DDBA3AAE1874}"/>
                  </a:ext>
                </a:extLst>
              </p:cNvPr>
              <p:cNvSpPr/>
              <p:nvPr/>
            </p:nvSpPr>
            <p:spPr>
              <a:xfrm>
                <a:off x="5228055" y="2755739"/>
                <a:ext cx="2441308" cy="246834"/>
              </a:xfrm>
              <a:prstGeom prst="rect">
                <a:avLst/>
              </a:prstGeom>
              <a:solidFill>
                <a:srgbClr val="FAA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54C69EFA-C4C1-41F5-ABA0-054223937A7B}"/>
                  </a:ext>
                </a:extLst>
              </p:cNvPr>
              <p:cNvSpPr/>
              <p:nvPr/>
            </p:nvSpPr>
            <p:spPr>
              <a:xfrm>
                <a:off x="10110670" y="2755739"/>
                <a:ext cx="2441308" cy="246834"/>
              </a:xfrm>
              <a:prstGeom prst="rect">
                <a:avLst/>
              </a:prstGeom>
              <a:solidFill>
                <a:srgbClr val="008A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4DD0884-65F3-49A3-ACC5-9973D85827BD}"/>
                </a:ext>
              </a:extLst>
            </p:cNvPr>
            <p:cNvSpPr/>
            <p:nvPr/>
          </p:nvSpPr>
          <p:spPr>
            <a:xfrm>
              <a:off x="836819" y="3194973"/>
              <a:ext cx="16273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Gill Sans" panose="020B0502020104020203" pitchFamily="34" charset="0"/>
                </a:rPr>
                <a:t>#100/70/30/0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51AD29A2-1252-49C5-9092-D1ADA3A05D91}"/>
                </a:ext>
              </a:extLst>
            </p:cNvPr>
            <p:cNvSpPr/>
            <p:nvPr/>
          </p:nvSpPr>
          <p:spPr>
            <a:xfrm>
              <a:off x="3146500" y="3194973"/>
              <a:ext cx="15119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Gill Sans" panose="020B0502020104020203" pitchFamily="34" charset="0"/>
                </a:rPr>
                <a:t>#80/10/10/0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129D1A12-1F0E-44B9-8607-E1583B1AEAE8}"/>
                </a:ext>
              </a:extLst>
            </p:cNvPr>
            <p:cNvSpPr/>
            <p:nvPr/>
          </p:nvSpPr>
          <p:spPr>
            <a:xfrm>
              <a:off x="5362904" y="3186870"/>
              <a:ext cx="15119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Gill Sans" panose="020B0502020104020203" pitchFamily="34" charset="0"/>
                </a:rPr>
                <a:t>#0/40/100/0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9674D971-B6E3-4734-9133-12DC1992CE27}"/>
                </a:ext>
              </a:extLst>
            </p:cNvPr>
            <p:cNvSpPr/>
            <p:nvPr/>
          </p:nvSpPr>
          <p:spPr>
            <a:xfrm>
              <a:off x="7486065" y="3201840"/>
              <a:ext cx="16273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Gill Sans" panose="020B0502020104020203" pitchFamily="34" charset="0"/>
                </a:rPr>
                <a:t>#50/10/100/0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59011CF-ABC7-49E9-BCB2-8CAB8E0C7C13}"/>
                </a:ext>
              </a:extLst>
            </p:cNvPr>
            <p:cNvSpPr/>
            <p:nvPr/>
          </p:nvSpPr>
          <p:spPr>
            <a:xfrm>
              <a:off x="9680329" y="3186870"/>
              <a:ext cx="16273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Gill Sans" panose="020B0502020104020203" pitchFamily="34" charset="0"/>
                </a:rPr>
                <a:t>#100/30/80/0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F69C2F1B-BD7E-4150-89C2-0A035069A6B6}"/>
                </a:ext>
              </a:extLst>
            </p:cNvPr>
            <p:cNvSpPr/>
            <p:nvPr/>
          </p:nvSpPr>
          <p:spPr>
            <a:xfrm>
              <a:off x="482800" y="3772214"/>
              <a:ext cx="2442907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Gill Sans" panose="020B0502020104020203" pitchFamily="34" charset="0"/>
                </a:rPr>
                <a:t>Wirtschaft</a:t>
              </a:r>
              <a:r>
                <a:rPr lang="de-DE" dirty="0">
                  <a:solidFill>
                    <a:schemeClr val="bg1"/>
                  </a:solidFill>
                  <a:latin typeface="Gill Sans" panose="020B0502020104020203" pitchFamily="34" charset="0"/>
                </a:rPr>
                <a:t> </a:t>
              </a:r>
            </a:p>
            <a:p>
              <a:pPr algn="ctr"/>
              <a:r>
                <a:rPr lang="de-DE" sz="1000" dirty="0">
                  <a:solidFill>
                    <a:schemeClr val="bg1"/>
                  </a:solidFill>
                  <a:latin typeface="Gill Sans" panose="020B0502020104020203" pitchFamily="34" charset="0"/>
                </a:rPr>
                <a:t>mit Schwerpunkt Zentral-Osteuropa</a:t>
              </a:r>
              <a:endParaRPr lang="de-DE" sz="1000" dirty="0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DB7C490-5378-4A9F-9FE3-666279BDF2AB}"/>
                </a:ext>
              </a:extLst>
            </p:cNvPr>
            <p:cNvSpPr/>
            <p:nvPr/>
          </p:nvSpPr>
          <p:spPr>
            <a:xfrm>
              <a:off x="2677064" y="3795108"/>
              <a:ext cx="242118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Gill Sans" panose="020B0502020104020203" pitchFamily="34" charset="0"/>
                </a:rPr>
                <a:t>Informationstechnologie und</a:t>
              </a:r>
            </a:p>
            <a:p>
              <a:pPr algn="ctr"/>
              <a:r>
                <a:rPr lang="de-DE" sz="1400" dirty="0">
                  <a:solidFill>
                    <a:schemeClr val="bg1"/>
                  </a:solidFill>
                  <a:latin typeface="Gill Sans" panose="020B0502020104020203" pitchFamily="34" charset="0"/>
                </a:rPr>
                <a:t>Informationsmanagement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8A4736CD-5469-43D1-A487-CF28BC34D8B5}"/>
                </a:ext>
              </a:extLst>
            </p:cNvPr>
            <p:cNvSpPr/>
            <p:nvPr/>
          </p:nvSpPr>
          <p:spPr>
            <a:xfrm>
              <a:off x="4998129" y="3902533"/>
              <a:ext cx="219574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Gill Sans" panose="020B0502020104020203" pitchFamily="34" charset="0"/>
                </a:rPr>
                <a:t>Soziales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ED56BAF9-EBD2-48C2-B1EC-54329892A90A}"/>
                </a:ext>
              </a:extLst>
            </p:cNvPr>
            <p:cNvSpPr/>
            <p:nvPr/>
          </p:nvSpPr>
          <p:spPr>
            <a:xfrm>
              <a:off x="7192393" y="3779198"/>
              <a:ext cx="21927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Gill Sans" panose="020B0502020104020203" pitchFamily="34" charset="0"/>
                </a:rPr>
                <a:t>Energie- </a:t>
              </a:r>
            </a:p>
            <a:p>
              <a:pPr algn="ctr"/>
              <a:r>
                <a:rPr lang="de-DE" sz="1400" dirty="0">
                  <a:solidFill>
                    <a:schemeClr val="bg1"/>
                  </a:solidFill>
                  <a:latin typeface="Gill Sans" panose="020B0502020104020203" pitchFamily="34" charset="0"/>
                </a:rPr>
                <a:t>Umweltmanagement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249E53C-9B5E-4119-88D0-C9153846FD4B}"/>
                </a:ext>
              </a:extLst>
            </p:cNvPr>
            <p:cNvSpPr/>
            <p:nvPr/>
          </p:nvSpPr>
          <p:spPr>
            <a:xfrm>
              <a:off x="9386656" y="3886623"/>
              <a:ext cx="219426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Gill Sans" panose="020B0502020104020203" pitchFamily="34" charset="0"/>
                </a:rPr>
                <a:t>Gesundheit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318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86523D1-2F9F-4921-ADF4-BC35C32844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0BD28C65-E3D1-4D73-BD48-5774B4FFD1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3892"/>
            <a:ext cx="12192000" cy="662410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Eigenes Bild durch Klicken hinzufügen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4BA15C79-5280-410A-A43F-53C5A734E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5277" y="5502545"/>
            <a:ext cx="5726723" cy="663370"/>
          </a:xfrm>
          <a:solidFill>
            <a:srgbClr val="FAA942"/>
          </a:solidFill>
        </p:spPr>
        <p:txBody>
          <a:bodyPr>
            <a:noAutofit/>
          </a:bodyPr>
          <a:lstStyle>
            <a:lvl1pPr algn="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Veranstaltung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2242FA4C-98F6-43BB-887D-3BD56E67DE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93285" y="5052046"/>
            <a:ext cx="1925091" cy="396264"/>
          </a:xfrm>
          <a:solidFill>
            <a:srgbClr val="0EACD5"/>
          </a:solidFill>
          <a:ln>
            <a:noFill/>
          </a:ln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Datum &amp; Ort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0B569B-D5C4-41D0-98C6-B6D861106A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28339" y="6220150"/>
            <a:ext cx="5263662" cy="396000"/>
          </a:xfrm>
          <a:solidFill>
            <a:srgbClr val="93B94A"/>
          </a:solidFill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Untertitel/weitere Infos</a:t>
            </a:r>
          </a:p>
        </p:txBody>
      </p:sp>
      <p:pic>
        <p:nvPicPr>
          <p:cNvPr id="8" name="Bildplatzhalter 6">
            <a:extLst>
              <a:ext uri="{FF2B5EF4-FFF2-40B4-BE49-F238E27FC236}">
                <a16:creationId xmlns:a16="http://schemas.microsoft.com/office/drawing/2014/main" id="{609FB353-D3CB-4264-AAF5-F424E4B66E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55" y="443290"/>
            <a:ext cx="2303032" cy="10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947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681037"/>
            <a:ext cx="8640000" cy="549887"/>
          </a:xfrm>
          <a:solidFill>
            <a:srgbClr val="21628D"/>
          </a:solidFill>
          <a:ln>
            <a:noFill/>
          </a:ln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477108"/>
            <a:ext cx="10515600" cy="4699855"/>
          </a:xfrm>
        </p:spPr>
        <p:txBody>
          <a:bodyPr>
            <a:normAutofit/>
          </a:bodyPr>
          <a:lstStyle>
            <a:lvl1pPr>
              <a:defRPr sz="2400" b="0"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4ADAB1E-562C-4A0C-BE6F-79046C0C74F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5180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220308"/>
            <a:ext cx="7913077" cy="905607"/>
          </a:xfrm>
          <a:solidFill>
            <a:srgbClr val="21628D"/>
          </a:solidFill>
        </p:spPr>
        <p:txBody>
          <a:bodyPr anchor="b"/>
          <a:lstStyle>
            <a:lvl1pPr>
              <a:defRPr sz="6000" b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25180" y="5284176"/>
            <a:ext cx="7687897" cy="90560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2859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" y="681037"/>
            <a:ext cx="8640000" cy="561243"/>
          </a:xfrm>
          <a:solidFill>
            <a:srgbClr val="21628D"/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468315"/>
            <a:ext cx="5181600" cy="470864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468315"/>
            <a:ext cx="5181600" cy="470864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93457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85800"/>
            <a:ext cx="8640000" cy="557031"/>
          </a:xfrm>
          <a:solidFill>
            <a:srgbClr val="21628D"/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39101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08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214930"/>
            <a:ext cx="5157787" cy="4018816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391018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08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214930"/>
            <a:ext cx="5183188" cy="401881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45503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85799"/>
            <a:ext cx="8640000" cy="558000"/>
          </a:xfrm>
          <a:solidFill>
            <a:srgbClr val="21628D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0061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521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8BA1708-E54A-4072-A395-831F32D3F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12916"/>
            <a:ext cx="5181600" cy="45291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153C7E20-BA7A-4EA7-B369-B133C2E79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512916"/>
            <a:ext cx="5181600" cy="45291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-9525" y="557213"/>
            <a:ext cx="2212975" cy="642937"/>
          </a:xfrm>
          <a:prstGeom prst="rect">
            <a:avLst/>
          </a:prstGeom>
          <a:solidFill>
            <a:srgbClr val="005081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en-US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683647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624254"/>
            <a:ext cx="4772025" cy="553915"/>
          </a:xfrm>
          <a:solidFill>
            <a:srgbClr val="21628D"/>
          </a:solidFill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624253"/>
            <a:ext cx="6172200" cy="52367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1371600"/>
            <a:ext cx="3932237" cy="4497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55459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0" y="237392"/>
            <a:ext cx="12192000" cy="662060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879731"/>
            <a:ext cx="6963508" cy="571500"/>
          </a:xfrm>
          <a:solidFill>
            <a:srgbClr val="21628D"/>
          </a:solidFill>
          <a:ln>
            <a:noFill/>
          </a:ln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01234" y="5583115"/>
            <a:ext cx="3932237" cy="571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82077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" y="705337"/>
            <a:ext cx="8640000" cy="558000"/>
          </a:xfrm>
          <a:solidFill>
            <a:srgbClr val="21628D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1195754"/>
            <a:ext cx="10609384" cy="4981209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98686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0559562" y="228601"/>
            <a:ext cx="794238" cy="4958862"/>
          </a:xfrm>
          <a:solidFill>
            <a:srgbClr val="21628D"/>
          </a:solidFill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396046" cy="5811838"/>
          </a:xfrm>
        </p:spPr>
        <p:txBody>
          <a:bodyPr vert="eaVert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8487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86523D1-2F9F-4921-ADF4-BC35C32844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0BD28C65-E3D1-4D73-BD48-5774B4FFD1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3892"/>
            <a:ext cx="12192000" cy="662410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Eigenes Bild durch Klicken hinzufügen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4BA15C79-5280-410A-A43F-53C5A734E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5277" y="5502545"/>
            <a:ext cx="5726723" cy="663370"/>
          </a:xfrm>
          <a:solidFill>
            <a:srgbClr val="FAA942"/>
          </a:solidFill>
        </p:spPr>
        <p:txBody>
          <a:bodyPr>
            <a:noAutofit/>
          </a:bodyPr>
          <a:lstStyle>
            <a:lvl1pPr algn="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Veranstaltung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2242FA4C-98F6-43BB-887D-3BD56E67DE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93285" y="5052046"/>
            <a:ext cx="1925091" cy="396264"/>
          </a:xfrm>
          <a:solidFill>
            <a:srgbClr val="0EACD5"/>
          </a:solidFill>
          <a:ln>
            <a:noFill/>
          </a:ln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Datum &amp; Ort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0B569B-D5C4-41D0-98C6-B6D861106A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28339" y="6220150"/>
            <a:ext cx="5263662" cy="396000"/>
          </a:xfrm>
          <a:solidFill>
            <a:srgbClr val="93B94A"/>
          </a:solidFill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Untertitel/weitere Infos</a:t>
            </a:r>
          </a:p>
        </p:txBody>
      </p:sp>
      <p:pic>
        <p:nvPicPr>
          <p:cNvPr id="9" name="Bildplatzhalter 6">
            <a:extLst>
              <a:ext uri="{FF2B5EF4-FFF2-40B4-BE49-F238E27FC236}">
                <a16:creationId xmlns:a16="http://schemas.microsoft.com/office/drawing/2014/main" id="{354C3134-44A1-48AA-8B33-04BE293F53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55" y="443290"/>
            <a:ext cx="2303032" cy="10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989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681037"/>
            <a:ext cx="8640000" cy="549887"/>
          </a:xfrm>
          <a:solidFill>
            <a:srgbClr val="21628D"/>
          </a:solidFill>
          <a:ln>
            <a:noFill/>
          </a:ln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477108"/>
            <a:ext cx="10515600" cy="4699855"/>
          </a:xfrm>
        </p:spPr>
        <p:txBody>
          <a:bodyPr>
            <a:normAutofit/>
          </a:bodyPr>
          <a:lstStyle>
            <a:lvl1pPr>
              <a:defRPr sz="2400" b="0"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4ADAB1E-562C-4A0C-BE6F-79046C0C74F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14348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220308"/>
            <a:ext cx="7913077" cy="905607"/>
          </a:xfrm>
          <a:solidFill>
            <a:srgbClr val="21628D"/>
          </a:solidFill>
        </p:spPr>
        <p:txBody>
          <a:bodyPr anchor="b"/>
          <a:lstStyle>
            <a:lvl1pPr>
              <a:defRPr sz="6000" b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25180" y="5284176"/>
            <a:ext cx="7687897" cy="90560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27948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" y="681037"/>
            <a:ext cx="8640000" cy="561243"/>
          </a:xfrm>
          <a:solidFill>
            <a:srgbClr val="21628D"/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468315"/>
            <a:ext cx="5181600" cy="470864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468315"/>
            <a:ext cx="5181600" cy="470864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79620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85800"/>
            <a:ext cx="8640000" cy="557031"/>
          </a:xfrm>
          <a:solidFill>
            <a:srgbClr val="21628D"/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39101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08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214930"/>
            <a:ext cx="5157787" cy="4018816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391018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08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214930"/>
            <a:ext cx="5183188" cy="401881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34340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85799"/>
            <a:ext cx="8640000" cy="558000"/>
          </a:xfrm>
          <a:solidFill>
            <a:srgbClr val="21628D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1129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10525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38165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624254"/>
            <a:ext cx="4772025" cy="553915"/>
          </a:xfrm>
          <a:solidFill>
            <a:srgbClr val="21628D"/>
          </a:solidFill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624253"/>
            <a:ext cx="6172200" cy="52367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1371600"/>
            <a:ext cx="3932237" cy="4497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78241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0" y="237392"/>
            <a:ext cx="12192000" cy="662060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879731"/>
            <a:ext cx="6963508" cy="571500"/>
          </a:xfrm>
          <a:solidFill>
            <a:srgbClr val="21628D"/>
          </a:solidFill>
          <a:ln>
            <a:noFill/>
          </a:ln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01234" y="5583115"/>
            <a:ext cx="3932237" cy="571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0995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" y="705337"/>
            <a:ext cx="8640000" cy="558000"/>
          </a:xfrm>
          <a:solidFill>
            <a:srgbClr val="21628D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1195754"/>
            <a:ext cx="10609384" cy="4981209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3433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0559562" y="228601"/>
            <a:ext cx="794238" cy="4958862"/>
          </a:xfrm>
          <a:solidFill>
            <a:srgbClr val="21628D"/>
          </a:solidFill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396046" cy="5811838"/>
          </a:xfrm>
        </p:spPr>
        <p:txBody>
          <a:bodyPr vert="eaVert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62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95656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EE49B4B-39F9-454C-892E-427C0AD45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892"/>
            <a:ext cx="12192000" cy="6624108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4AD34-5344-4EF4-9C44-3CB92462DBE6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92D94AF-97AD-40DE-9A4C-F817A0434BBD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51263D-1E24-451C-A55E-27E25C213081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19F3F10-6587-4B27-8DC3-5C9500AD8289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DB73E35-D564-49EE-8678-2F0B3B42EC57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C20E4A8-21F3-459A-A937-B266346B65F4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015B26-8BE7-4FE5-8ADE-A941ACD5181C}"/>
              </a:ext>
            </a:extLst>
          </p:cNvPr>
          <p:cNvGrpSpPr/>
          <p:nvPr userDrawn="1"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E216F7-7BA9-4F73-AABD-8C2B63112CE6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D8A4D8-4E15-48F4-B841-5189DA422233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B1340F5-E4D3-45FB-8DE9-A56FBA9385CC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A774DB0-9A03-4FBE-BE1F-009EE7B023BA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69A1899-BF18-497B-A588-670A78804966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372" y="238125"/>
            <a:ext cx="12201525" cy="66198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-3" y="4986338"/>
            <a:ext cx="1469987" cy="733425"/>
          </a:xfrm>
          <a:prstGeom prst="rect">
            <a:avLst/>
          </a:prstGeom>
          <a:solidFill>
            <a:srgbClr val="0EACD5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4400" b="0" baseline="0">
                <a:solidFill>
                  <a:schemeClr val="bg1"/>
                </a:solidFill>
                <a:latin typeface="Exo 2 Medium"/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-3" y="5784947"/>
            <a:ext cx="3090443" cy="576263"/>
          </a:xfrm>
          <a:prstGeom prst="rect">
            <a:avLst/>
          </a:prstGeom>
          <a:solidFill>
            <a:srgbClr val="005081"/>
          </a:solidFill>
        </p:spPr>
        <p:txBody>
          <a:bodyPr lIns="180000" tIns="72000" rIns="180000" bIns="72000" anchor="b" anchorCtr="0">
            <a:norm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Untertitel &amp; Infos</a:t>
            </a:r>
            <a:endParaRPr lang="de-AT" dirty="0"/>
          </a:p>
        </p:txBody>
      </p:sp>
      <p:pic>
        <p:nvPicPr>
          <p:cNvPr id="19" name="Bildplatzhalter 6">
            <a:extLst>
              <a:ext uri="{FF2B5EF4-FFF2-40B4-BE49-F238E27FC236}">
                <a16:creationId xmlns:a16="http://schemas.microsoft.com/office/drawing/2014/main" id="{99FB34D3-7488-4F0C-8E66-65DBD839F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55" y="443290"/>
            <a:ext cx="2303032" cy="10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11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924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65171E-C0EE-4595-83D2-E449227D4D7E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5030722-B978-4365-9DF2-1024E36B9CB1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8F9BC0D-1E45-4C54-8C8D-C55DCA077D18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4ABD21C8-05C0-425A-8373-9E4DB2737C6B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9CE6E0DF-684D-4A4C-A552-9A8B314FA645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A63B844-C7D6-4F06-A6CB-F851FE2E114A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16D784B-8A86-4E44-B46E-57987240CDE1}"/>
              </a:ext>
            </a:extLst>
          </p:cNvPr>
          <p:cNvGrpSpPr/>
          <p:nvPr userDrawn="1"/>
        </p:nvGrpSpPr>
        <p:grpSpPr>
          <a:xfrm>
            <a:off x="-397" y="-9331"/>
            <a:ext cx="12206538" cy="246834"/>
            <a:chOff x="0" y="0"/>
            <a:chExt cx="12206538" cy="246834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C3DDAA1D-4E86-4693-9EB9-FEFDFF7590D8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4F144B25-D065-494A-B9F7-107250703A37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7CB350C8-EB7E-4862-B89E-1248AD8CADEF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9A752ABD-AC14-4EDE-A630-A83B84927365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FA61B1F6-CB05-4596-9DE8-9D7FF64D2991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1" name="Bildplatzhalter 6">
            <a:extLst>
              <a:ext uri="{FF2B5EF4-FFF2-40B4-BE49-F238E27FC236}">
                <a16:creationId xmlns:a16="http://schemas.microsoft.com/office/drawing/2014/main" id="{150787B7-9381-47F4-92FA-8F3C2247ABD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850" y="5889138"/>
            <a:ext cx="1933517" cy="8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75" r:id="rId3"/>
    <p:sldLayoutId id="2147483776" r:id="rId4"/>
    <p:sldLayoutId id="2147483777" r:id="rId5"/>
    <p:sldLayoutId id="2147483778" r:id="rId6"/>
    <p:sldLayoutId id="2147483822" r:id="rId7"/>
    <p:sldLayoutId id="2147483823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5081"/>
          </a:solidFill>
          <a:latin typeface="+mj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b="1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924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65171E-C0EE-4595-83D2-E449227D4D7E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5030722-B978-4365-9DF2-1024E36B9CB1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8F9BC0D-1E45-4C54-8C8D-C55DCA077D18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4ABD21C8-05C0-425A-8373-9E4DB2737C6B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9CE6E0DF-684D-4A4C-A552-9A8B314FA645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A63B844-C7D6-4F06-A6CB-F851FE2E114A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16D784B-8A86-4E44-B46E-57987240CDE1}"/>
              </a:ext>
            </a:extLst>
          </p:cNvPr>
          <p:cNvGrpSpPr/>
          <p:nvPr userDrawn="1"/>
        </p:nvGrpSpPr>
        <p:grpSpPr>
          <a:xfrm>
            <a:off x="-397" y="-9331"/>
            <a:ext cx="12206538" cy="246834"/>
            <a:chOff x="0" y="0"/>
            <a:chExt cx="12206538" cy="246834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C3DDAA1D-4E86-4693-9EB9-FEFDFF7590D8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4F144B25-D065-494A-B9F7-107250703A37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7CB350C8-EB7E-4862-B89E-1248AD8CADEF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9A752ABD-AC14-4EDE-A630-A83B84927365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FA61B1F6-CB05-4596-9DE8-9D7FF64D2991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1" name="Bildplatzhalter 6">
            <a:extLst>
              <a:ext uri="{FF2B5EF4-FFF2-40B4-BE49-F238E27FC236}">
                <a16:creationId xmlns:a16="http://schemas.microsoft.com/office/drawing/2014/main" id="{37343808-ADD8-42D2-921F-5219391B072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850" y="5889138"/>
            <a:ext cx="1933517" cy="8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5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5081"/>
          </a:solidFill>
          <a:latin typeface="+mj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b="1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924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65171E-C0EE-4595-83D2-E449227D4D7E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5030722-B978-4365-9DF2-1024E36B9CB1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8F9BC0D-1E45-4C54-8C8D-C55DCA077D18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4ABD21C8-05C0-425A-8373-9E4DB2737C6B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9CE6E0DF-684D-4A4C-A552-9A8B314FA645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A63B844-C7D6-4F06-A6CB-F851FE2E114A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16D784B-8A86-4E44-B46E-57987240CDE1}"/>
              </a:ext>
            </a:extLst>
          </p:cNvPr>
          <p:cNvGrpSpPr/>
          <p:nvPr userDrawn="1"/>
        </p:nvGrpSpPr>
        <p:grpSpPr>
          <a:xfrm>
            <a:off x="-397" y="-9331"/>
            <a:ext cx="12206538" cy="246834"/>
            <a:chOff x="0" y="0"/>
            <a:chExt cx="12206538" cy="246834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C3DDAA1D-4E86-4693-9EB9-FEFDFF7590D8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4F144B25-D065-494A-B9F7-107250703A37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7CB350C8-EB7E-4862-B89E-1248AD8CADEF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9A752ABD-AC14-4EDE-A630-A83B84927365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FA61B1F6-CB05-4596-9DE8-9D7FF64D2991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1" name="Bildplatzhalter 6">
            <a:extLst>
              <a:ext uri="{FF2B5EF4-FFF2-40B4-BE49-F238E27FC236}">
                <a16:creationId xmlns:a16="http://schemas.microsoft.com/office/drawing/2014/main" id="{77E98252-B304-4BF7-A0AC-755AA9F4536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850" y="5889138"/>
            <a:ext cx="1933517" cy="8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0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5081"/>
          </a:solidFill>
          <a:latin typeface="+mj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b="1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924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65171E-C0EE-4595-83D2-E449227D4D7E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5030722-B978-4365-9DF2-1024E36B9CB1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8F9BC0D-1E45-4C54-8C8D-C55DCA077D18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4ABD21C8-05C0-425A-8373-9E4DB2737C6B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9CE6E0DF-684D-4A4C-A552-9A8B314FA645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A63B844-C7D6-4F06-A6CB-F851FE2E114A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16D784B-8A86-4E44-B46E-57987240CDE1}"/>
              </a:ext>
            </a:extLst>
          </p:cNvPr>
          <p:cNvGrpSpPr/>
          <p:nvPr userDrawn="1"/>
        </p:nvGrpSpPr>
        <p:grpSpPr>
          <a:xfrm>
            <a:off x="-397" y="-9331"/>
            <a:ext cx="12206538" cy="246834"/>
            <a:chOff x="0" y="0"/>
            <a:chExt cx="12206538" cy="246834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C3DDAA1D-4E86-4693-9EB9-FEFDFF7590D8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4F144B25-D065-494A-B9F7-107250703A37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7CB350C8-EB7E-4862-B89E-1248AD8CADEF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9A752ABD-AC14-4EDE-A630-A83B84927365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FA61B1F6-CB05-4596-9DE8-9D7FF64D2991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1" name="Bildplatzhalter 6">
            <a:extLst>
              <a:ext uri="{FF2B5EF4-FFF2-40B4-BE49-F238E27FC236}">
                <a16:creationId xmlns:a16="http://schemas.microsoft.com/office/drawing/2014/main" id="{97E0B1F6-5353-4068-86F9-C10BF47C919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850" y="5889138"/>
            <a:ext cx="1933517" cy="8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1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5081"/>
          </a:solidFill>
          <a:latin typeface="+mj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b="1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924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65171E-C0EE-4595-83D2-E449227D4D7E}"/>
              </a:ext>
            </a:extLst>
          </p:cNvPr>
          <p:cNvGrpSpPr/>
          <p:nvPr/>
        </p:nvGrpSpPr>
        <p:grpSpPr>
          <a:xfrm>
            <a:off x="-9728" y="-9331"/>
            <a:ext cx="12206538" cy="246834"/>
            <a:chOff x="0" y="0"/>
            <a:chExt cx="12206538" cy="246834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5030722-B978-4365-9DF2-1024E36B9CB1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8F9BC0D-1E45-4C54-8C8D-C55DCA077D18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4ABD21C8-05C0-425A-8373-9E4DB2737C6B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9CE6E0DF-684D-4A4C-A552-9A8B314FA645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A63B844-C7D6-4F06-A6CB-F851FE2E114A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16D784B-8A86-4E44-B46E-57987240CDE1}"/>
              </a:ext>
            </a:extLst>
          </p:cNvPr>
          <p:cNvGrpSpPr/>
          <p:nvPr userDrawn="1"/>
        </p:nvGrpSpPr>
        <p:grpSpPr>
          <a:xfrm>
            <a:off x="-397" y="-9331"/>
            <a:ext cx="12206538" cy="246834"/>
            <a:chOff x="0" y="0"/>
            <a:chExt cx="12206538" cy="246834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C3DDAA1D-4E86-4693-9EB9-FEFDFF7590D8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4F144B25-D065-494A-B9F7-107250703A37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7CB350C8-EB7E-4862-B89E-1248AD8CADEF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9A752ABD-AC14-4EDE-A630-A83B84927365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FA61B1F6-CB05-4596-9DE8-9D7FF64D2991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1" name="Bildplatzhalter 6">
            <a:extLst>
              <a:ext uri="{FF2B5EF4-FFF2-40B4-BE49-F238E27FC236}">
                <a16:creationId xmlns:a16="http://schemas.microsoft.com/office/drawing/2014/main" id="{791E7582-B7AF-4048-9CD6-551686244E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850" y="5889138"/>
            <a:ext cx="1933517" cy="8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9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5081"/>
          </a:solidFill>
          <a:latin typeface="+mj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b="1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Gill Sans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25B4B-A480-4748-8B0A-38209F7CDC6E}" type="datetimeFigureOut">
              <a:rPr lang="de-AT" smtClean="0"/>
              <a:t>04.09.2023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  <p:grpSp>
        <p:nvGrpSpPr>
          <p:cNvPr id="8" name="Gruppieren 14">
            <a:extLst>
              <a:ext uri="{FF2B5EF4-FFF2-40B4-BE49-F238E27FC236}">
                <a16:creationId xmlns:a16="http://schemas.microsoft.com/office/drawing/2014/main" id="{E16D784B-8A86-4E44-B46E-57987240CDE1}"/>
              </a:ext>
            </a:extLst>
          </p:cNvPr>
          <p:cNvGrpSpPr/>
          <p:nvPr userDrawn="1"/>
        </p:nvGrpSpPr>
        <p:grpSpPr>
          <a:xfrm>
            <a:off x="-397" y="-9331"/>
            <a:ext cx="12206538" cy="246834"/>
            <a:chOff x="0" y="0"/>
            <a:chExt cx="12206538" cy="246834"/>
          </a:xfrm>
        </p:grpSpPr>
        <p:sp>
          <p:nvSpPr>
            <p:cNvPr id="9" name="Rechteck 15">
              <a:extLst>
                <a:ext uri="{FF2B5EF4-FFF2-40B4-BE49-F238E27FC236}">
                  <a16:creationId xmlns:a16="http://schemas.microsoft.com/office/drawing/2014/main" id="{C3DDAA1D-4E86-4693-9EB9-FEFDFF7590D8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16">
              <a:extLst>
                <a:ext uri="{FF2B5EF4-FFF2-40B4-BE49-F238E27FC236}">
                  <a16:creationId xmlns:a16="http://schemas.microsoft.com/office/drawing/2014/main" id="{4F144B25-D065-494A-B9F7-107250703A37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7">
              <a:extLst>
                <a:ext uri="{FF2B5EF4-FFF2-40B4-BE49-F238E27FC236}">
                  <a16:creationId xmlns:a16="http://schemas.microsoft.com/office/drawing/2014/main" id="{7CB350C8-EB7E-4862-B89E-1248AD8CADEF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8">
              <a:extLst>
                <a:ext uri="{FF2B5EF4-FFF2-40B4-BE49-F238E27FC236}">
                  <a16:creationId xmlns:a16="http://schemas.microsoft.com/office/drawing/2014/main" id="{9A752ABD-AC14-4EDE-A630-A83B84927365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Rechteck 19">
              <a:extLst>
                <a:ext uri="{FF2B5EF4-FFF2-40B4-BE49-F238E27FC236}">
                  <a16:creationId xmlns:a16="http://schemas.microsoft.com/office/drawing/2014/main" id="{FA61B1F6-CB05-4596-9DE8-9D7FF64D2991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4" name="Bildplatzhalter 6">
            <a:extLst>
              <a:ext uri="{FF2B5EF4-FFF2-40B4-BE49-F238E27FC236}">
                <a16:creationId xmlns:a16="http://schemas.microsoft.com/office/drawing/2014/main" id="{0A5650B8-7520-432A-8849-D22BC00A34A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850" y="5889138"/>
            <a:ext cx="1933517" cy="8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1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700" r:id="rId13"/>
    <p:sldLayoutId id="2147483820" r:id="rId14"/>
    <p:sldLayoutId id="2147483821" r:id="rId15"/>
    <p:sldLayoutId id="2147483771" r:id="rId16"/>
    <p:sldLayoutId id="2147483772" r:id="rId17"/>
    <p:sldLayoutId id="2147483774" r:id="rId18"/>
    <p:sldLayoutId id="2147483686" r:id="rId19"/>
    <p:sldLayoutId id="2147483741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924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3C1248F-D7FD-45C0-8CDF-0BE86279BCEA}"/>
              </a:ext>
            </a:extLst>
          </p:cNvPr>
          <p:cNvGrpSpPr/>
          <p:nvPr userDrawn="1"/>
        </p:nvGrpSpPr>
        <p:grpSpPr>
          <a:xfrm>
            <a:off x="-397" y="-9331"/>
            <a:ext cx="12206538" cy="246834"/>
            <a:chOff x="0" y="0"/>
            <a:chExt cx="12206538" cy="246834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69A8141C-3310-45C4-B9BD-728BA86D4B39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69D38A09-3578-4056-A96E-E084C34CB90E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6A3ECC28-2003-41CF-9AEF-D56BF9EA44F7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C8579AD7-4FD9-4D8E-AD91-93511683BAEC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80B961F9-140A-452B-87DD-6F65C51F616E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4" name="Bildplatzhalter 6">
            <a:extLst>
              <a:ext uri="{FF2B5EF4-FFF2-40B4-BE49-F238E27FC236}">
                <a16:creationId xmlns:a16="http://schemas.microsoft.com/office/drawing/2014/main" id="{B05900FB-51F8-44B4-A306-B73D4843DB4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850" y="5889138"/>
            <a:ext cx="1933517" cy="8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2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5081"/>
          </a:solidFill>
          <a:latin typeface="Gill Sans MT" panose="020B0502020104020203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Gill Sans MT" panose="020B0502020104020203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ill Sans MT" panose="020B0502020104020203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ill Sans MT" panose="020B0502020104020203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924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DAB1E-562C-4A0C-BE6F-79046C0C74F7}" type="slidenum">
              <a:rPr lang="de-DE" smtClean="0"/>
              <a:t>‹Nr.›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3C1248F-D7FD-45C0-8CDF-0BE86279BCEA}"/>
              </a:ext>
            </a:extLst>
          </p:cNvPr>
          <p:cNvGrpSpPr/>
          <p:nvPr userDrawn="1"/>
        </p:nvGrpSpPr>
        <p:grpSpPr>
          <a:xfrm>
            <a:off x="-397" y="-9331"/>
            <a:ext cx="12206538" cy="246834"/>
            <a:chOff x="0" y="0"/>
            <a:chExt cx="12206538" cy="246834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69A8141C-3310-45C4-B9BD-728BA86D4B39}"/>
                </a:ext>
              </a:extLst>
            </p:cNvPr>
            <p:cNvSpPr/>
            <p:nvPr/>
          </p:nvSpPr>
          <p:spPr>
            <a:xfrm>
              <a:off x="2441308" y="0"/>
              <a:ext cx="2441308" cy="246834"/>
            </a:xfrm>
            <a:prstGeom prst="rect">
              <a:avLst/>
            </a:prstGeom>
            <a:solidFill>
              <a:srgbClr val="0EA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69D38A09-3578-4056-A96E-E084C34CB90E}"/>
                </a:ext>
              </a:extLst>
            </p:cNvPr>
            <p:cNvSpPr/>
            <p:nvPr/>
          </p:nvSpPr>
          <p:spPr>
            <a:xfrm>
              <a:off x="0" y="0"/>
              <a:ext cx="2441308" cy="246834"/>
            </a:xfrm>
            <a:prstGeom prst="rect">
              <a:avLst/>
            </a:prstGeom>
            <a:solidFill>
              <a:srgbClr val="216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6A3ECC28-2003-41CF-9AEF-D56BF9EA44F7}"/>
                </a:ext>
              </a:extLst>
            </p:cNvPr>
            <p:cNvSpPr/>
            <p:nvPr/>
          </p:nvSpPr>
          <p:spPr>
            <a:xfrm>
              <a:off x="7323923" y="0"/>
              <a:ext cx="2441308" cy="246834"/>
            </a:xfrm>
            <a:prstGeom prst="rect">
              <a:avLst/>
            </a:prstGeom>
            <a:solidFill>
              <a:srgbClr val="93B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C8579AD7-4FD9-4D8E-AD91-93511683BAEC}"/>
                </a:ext>
              </a:extLst>
            </p:cNvPr>
            <p:cNvSpPr/>
            <p:nvPr/>
          </p:nvSpPr>
          <p:spPr>
            <a:xfrm>
              <a:off x="4882615" y="0"/>
              <a:ext cx="2441308" cy="246834"/>
            </a:xfrm>
            <a:prstGeom prst="rect">
              <a:avLst/>
            </a:prstGeom>
            <a:solidFill>
              <a:srgbClr val="FAA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80B961F9-140A-452B-87DD-6F65C51F616E}"/>
                </a:ext>
              </a:extLst>
            </p:cNvPr>
            <p:cNvSpPr/>
            <p:nvPr/>
          </p:nvSpPr>
          <p:spPr>
            <a:xfrm>
              <a:off x="9765230" y="0"/>
              <a:ext cx="2441308" cy="246834"/>
            </a:xfrm>
            <a:prstGeom prst="rect">
              <a:avLst/>
            </a:prstGeom>
            <a:solidFill>
              <a:srgbClr val="008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4" name="Bildplatzhalter 6">
            <a:extLst>
              <a:ext uri="{FF2B5EF4-FFF2-40B4-BE49-F238E27FC236}">
                <a16:creationId xmlns:a16="http://schemas.microsoft.com/office/drawing/2014/main" id="{6A378480-D841-4BF5-8B7C-894DCC54901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850" y="5889138"/>
            <a:ext cx="1933517" cy="8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8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5081"/>
          </a:solidFill>
          <a:latin typeface="Gill Sans MT" panose="020B0502020104020203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Gill Sans MT" panose="020B0502020104020203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ill Sans MT" panose="020B0502020104020203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ill Sans MT" panose="020B0502020104020203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0.png"/><Relationship Id="rId3" Type="http://schemas.openxmlformats.org/officeDocument/2006/relationships/image" Target="../media/image20.png"/><Relationship Id="rId21" Type="http://schemas.openxmlformats.org/officeDocument/2006/relationships/image" Target="../media/image37.wmf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hyperlink" Target="http://www.knauf.at/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20" Type="http://schemas.openxmlformats.org/officeDocument/2006/relationships/image" Target="../media/image36.jpeg"/><Relationship Id="rId29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39.png"/><Relationship Id="rId5" Type="http://schemas.openxmlformats.org/officeDocument/2006/relationships/hyperlink" Target="http://www.siemens.com/" TargetMode="External"/><Relationship Id="rId15" Type="http://schemas.openxmlformats.org/officeDocument/2006/relationships/image" Target="../media/image31.png"/><Relationship Id="rId23" Type="http://schemas.openxmlformats.org/officeDocument/2006/relationships/hyperlink" Target="http://www.bankaustria.at/de/index.html" TargetMode="External"/><Relationship Id="rId28" Type="http://schemas.openxmlformats.org/officeDocument/2006/relationships/image" Target="../media/image42.jpe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wmf"/><Relationship Id="rId27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368939" y="4580023"/>
            <a:ext cx="4698986" cy="576263"/>
          </a:xfrm>
        </p:spPr>
        <p:txBody>
          <a:bodyPr>
            <a:normAutofit/>
          </a:bodyPr>
          <a:lstStyle/>
          <a:p>
            <a:pPr algn="r"/>
            <a:r>
              <a:rPr lang="de-DE" dirty="0">
                <a:latin typeface="Gill Sans MT" panose="020B0502020104020203" pitchFamily="34" charset="0"/>
              </a:rPr>
              <a:t>Herzlich willkommen an der</a:t>
            </a:r>
            <a:endParaRPr lang="de-AT" dirty="0">
              <a:latin typeface="Gill Sans MT" panose="020B05020201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754936" y="5195475"/>
            <a:ext cx="4312989" cy="733425"/>
          </a:xfrm>
        </p:spPr>
        <p:txBody>
          <a:bodyPr>
            <a:normAutofit/>
          </a:bodyPr>
          <a:lstStyle/>
          <a:p>
            <a:pPr algn="r"/>
            <a:r>
              <a:rPr lang="de-DE" sz="3600" dirty="0">
                <a:latin typeface="Gill Sans MT" panose="020B0502020104020203" pitchFamily="34" charset="0"/>
              </a:rPr>
              <a:t>FH Burgenland</a:t>
            </a:r>
            <a:endParaRPr lang="de-AT" sz="3600" dirty="0">
              <a:latin typeface="Gill Sans MT" panose="020B05020201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663254" y="5979513"/>
            <a:ext cx="5404671" cy="576263"/>
          </a:xfrm>
        </p:spPr>
        <p:txBody>
          <a:bodyPr>
            <a:normAutofit/>
          </a:bodyPr>
          <a:lstStyle/>
          <a:p>
            <a:pPr algn="r"/>
            <a:r>
              <a:rPr lang="de-DE" dirty="0">
                <a:latin typeface="Gill Sans MT" panose="020B0502020104020203" pitchFamily="34" charset="0"/>
              </a:rPr>
              <a:t>Bringt Besonderes zusammen.</a:t>
            </a:r>
            <a:endParaRPr lang="de-AT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70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AB1E-562C-4A0C-BE6F-79046C0C74F7}" type="slidenum">
              <a:rPr lang="de-DE" smtClean="0"/>
              <a:t>10</a:t>
            </a:fld>
            <a:endParaRPr lang="de-DE"/>
          </a:p>
        </p:txBody>
      </p:sp>
      <p:pic>
        <p:nvPicPr>
          <p:cNvPr id="3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0" r="10539" b="11937"/>
          <a:stretch/>
        </p:blipFill>
        <p:spPr>
          <a:xfrm>
            <a:off x="-9525" y="245122"/>
            <a:ext cx="12204303" cy="687705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24901" y="2554935"/>
            <a:ext cx="2971800" cy="2464934"/>
          </a:xfrm>
          <a:prstGeom prst="rect">
            <a:avLst/>
          </a:prstGeom>
          <a:solidFill>
            <a:srgbClr val="005081">
              <a:alpha val="70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600"/>
              </a:spcBef>
              <a:buNone/>
              <a:defRPr/>
            </a:pPr>
            <a:r>
              <a:rPr lang="nb-NO" altLang="de-DE" sz="2000" b="0" kern="0" dirty="0">
                <a:solidFill>
                  <a:schemeClr val="bg1"/>
                </a:solidFill>
                <a:latin typeface="Gill Sans"/>
              </a:rPr>
              <a:t>19 Länder in der EU</a:t>
            </a:r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nb-NO" altLang="de-DE" sz="2000" b="0" kern="0" dirty="0">
                <a:solidFill>
                  <a:schemeClr val="bg1"/>
                </a:solidFill>
                <a:latin typeface="Gill Sans"/>
              </a:rPr>
              <a:t>Bosnien Herzegownia</a:t>
            </a:r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nb-NO" altLang="de-DE" sz="2000" b="0" kern="0" dirty="0">
                <a:solidFill>
                  <a:schemeClr val="bg1"/>
                </a:solidFill>
                <a:latin typeface="Gill Sans"/>
              </a:rPr>
              <a:t>Schweiz</a:t>
            </a:r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nb-NO" altLang="de-DE" sz="2000" b="0" kern="0" dirty="0">
                <a:solidFill>
                  <a:schemeClr val="bg1"/>
                </a:solidFill>
                <a:latin typeface="Gill Sans"/>
              </a:rPr>
              <a:t>Russland</a:t>
            </a:r>
          </a:p>
          <a:p>
            <a:pPr marL="0" indent="0" algn="ctr">
              <a:spcBef>
                <a:spcPts val="600"/>
              </a:spcBef>
              <a:buNone/>
              <a:defRPr/>
            </a:pPr>
            <a:endParaRPr lang="nb-NO" altLang="de-DE" sz="2000" b="0" kern="0" dirty="0">
              <a:solidFill>
                <a:schemeClr val="bg1"/>
              </a:solidFill>
              <a:latin typeface="Gill Sans"/>
            </a:endParaRPr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nb-NO" altLang="de-DE" sz="2000" b="0" kern="0" dirty="0">
                <a:solidFill>
                  <a:schemeClr val="bg1"/>
                </a:solidFill>
                <a:latin typeface="Gill Sans"/>
              </a:rPr>
              <a:t>90 Partnerhochschulen</a:t>
            </a:r>
          </a:p>
        </p:txBody>
      </p:sp>
    </p:spTree>
    <p:extLst>
      <p:ext uri="{BB962C8B-B14F-4D97-AF65-F5344CB8AC3E}">
        <p14:creationId xmlns:p14="http://schemas.microsoft.com/office/powerpoint/2010/main" val="373063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8" b="9318"/>
          <a:stretch/>
        </p:blipFill>
        <p:spPr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4986338"/>
            <a:ext cx="11239018" cy="733425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de-DE" dirty="0">
                <a:latin typeface="Gill Sans MT" panose="020B0502020104020203" pitchFamily="34" charset="0"/>
              </a:rPr>
              <a:t>Wir bringen PRAXIS &amp; ORIENTIERUNG zusammen</a:t>
            </a:r>
            <a:endParaRPr lang="de-AT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62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6" descr="Pors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555" y="5178591"/>
            <a:ext cx="1304170" cy="573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7" descr="graw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911" y="1438530"/>
            <a:ext cx="1806472" cy="31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Picture 8" descr="Siemens AG Internet Home Pag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5"/>
          <a:stretch>
            <a:fillRect/>
          </a:stretch>
        </p:blipFill>
        <p:spPr bwMode="auto">
          <a:xfrm>
            <a:off x="8155384" y="891935"/>
            <a:ext cx="1972293" cy="357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9" descr="rzb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89" y="3334933"/>
            <a:ext cx="1665136" cy="417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10" descr="backfu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315" y="557213"/>
            <a:ext cx="1278410" cy="289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0" name="Picture 11" descr="strabag_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618" y="4330595"/>
            <a:ext cx="1328550" cy="386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1" name="Picture 13" descr="Gf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852" y="4188260"/>
            <a:ext cx="788873" cy="65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2" name="Picture 14" descr="omv_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30" y="3123423"/>
            <a:ext cx="1306700" cy="76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3" name="Picture 15" descr="Ö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237" y="6000107"/>
            <a:ext cx="1327285" cy="493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4" name="Picture 16" descr="wienerberger_brick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034" y="4102647"/>
            <a:ext cx="1537956" cy="580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5" name="Picture 17" descr="LKW-Walt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767" y="596424"/>
            <a:ext cx="2135478" cy="454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6" name="Picture 18" descr="Rehau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245" y="3602272"/>
            <a:ext cx="1485286" cy="540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7" name="Picture 20" descr="Hypo-Leasi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987" y="719386"/>
            <a:ext cx="806928" cy="725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8" name="Picture 21" descr="cee_ablf_logo_0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344" y="4680829"/>
            <a:ext cx="1209065" cy="887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9" name="Picture 22" descr="Sym_weiss_lp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843" y="5967553"/>
            <a:ext cx="679068" cy="558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10" name="Picture 23" descr="BOCO__LR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509" y="5341485"/>
            <a:ext cx="966678" cy="247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11" name="Picture 24" descr="magna logo2006_aktuell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842" y="5161265"/>
            <a:ext cx="2031403" cy="345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0612" name="Group 25"/>
          <p:cNvGrpSpPr>
            <a:grpSpLocks/>
          </p:cNvGrpSpPr>
          <p:nvPr/>
        </p:nvGrpSpPr>
        <p:grpSpPr bwMode="auto">
          <a:xfrm>
            <a:off x="4538868" y="1569368"/>
            <a:ext cx="1803671" cy="279441"/>
            <a:chOff x="5127" y="14510"/>
            <a:chExt cx="4854" cy="582"/>
          </a:xfrm>
        </p:grpSpPr>
        <p:pic>
          <p:nvPicPr>
            <p:cNvPr id="110620" name="Picture 26" descr="kn_text_eng_pc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7" y="14604"/>
              <a:ext cx="4141" cy="3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621" name="Picture 27" descr="kn logo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0" y="14510"/>
              <a:ext cx="591" cy="5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0613" name="Picture 28" descr="Bank Austria Logo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11" y="6113519"/>
            <a:ext cx="2123863" cy="430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14" name="Picture 29" descr="Knauf Österreich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07" y="2165632"/>
            <a:ext cx="839013" cy="452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17" name="Grafik 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323" y="2840875"/>
            <a:ext cx="1748742" cy="6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18" name="Grafik 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521" y="2000493"/>
            <a:ext cx="1518751" cy="687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19" name="Grafik 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659" y="2160519"/>
            <a:ext cx="1607416" cy="750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345601" y="1945920"/>
            <a:ext cx="3090616" cy="4327558"/>
          </a:xfrm>
          <a:prstGeom prst="rect">
            <a:avLst/>
          </a:prstGeom>
          <a:solidFill>
            <a:srgbClr val="005081"/>
          </a:solidFill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180000" tIns="72000" rIns="180000" bIns="72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600"/>
              </a:spcBef>
              <a:buNone/>
              <a:defRPr/>
            </a:pPr>
            <a:endParaRPr lang="de-DE" altLang="de-DE" sz="2000" b="0" kern="0" dirty="0">
              <a:solidFill>
                <a:schemeClr val="bg1"/>
              </a:solidFill>
              <a:latin typeface="Gill Sans"/>
            </a:endParaRPr>
          </a:p>
          <a:p>
            <a:pPr marL="0" indent="0" algn="ctr">
              <a:spcBef>
                <a:spcPts val="600"/>
              </a:spcBef>
              <a:buNone/>
              <a:defRPr/>
            </a:pPr>
            <a:endParaRPr lang="de-AT" altLang="de-DE" sz="2000" b="0" kern="0" dirty="0">
              <a:solidFill>
                <a:schemeClr val="bg1"/>
              </a:solidFill>
              <a:latin typeface="Gill Sans"/>
            </a:endParaRPr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de-AT" altLang="de-DE" sz="2000" b="0" kern="0" dirty="0">
                <a:solidFill>
                  <a:schemeClr val="bg1"/>
                </a:solidFill>
                <a:latin typeface="Gill Sans"/>
              </a:rPr>
              <a:t>Berufspraktikum im </a:t>
            </a:r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de-AT" altLang="de-DE" sz="2000" kern="0" dirty="0">
                <a:solidFill>
                  <a:schemeClr val="bg1"/>
                </a:solidFill>
                <a:latin typeface="Gill Sans"/>
              </a:rPr>
              <a:t>3. Studienjahr</a:t>
            </a:r>
          </a:p>
          <a:p>
            <a:pPr marL="0" indent="0" algn="ctr">
              <a:spcBef>
                <a:spcPts val="600"/>
              </a:spcBef>
              <a:buNone/>
              <a:defRPr/>
            </a:pPr>
            <a:endParaRPr lang="de-AT" altLang="de-DE" sz="2000" b="0" kern="0" dirty="0">
              <a:solidFill>
                <a:schemeClr val="bg1"/>
              </a:solidFill>
              <a:latin typeface="Gill Sans"/>
            </a:endParaRPr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de-AT" altLang="de-DE" sz="2000" b="0" kern="0" dirty="0">
                <a:solidFill>
                  <a:schemeClr val="bg1"/>
                </a:solidFill>
                <a:latin typeface="Gill Sans"/>
              </a:rPr>
              <a:t>Dauer: ca. </a:t>
            </a:r>
            <a:r>
              <a:rPr lang="de-AT" altLang="de-DE" sz="2000" kern="0" dirty="0">
                <a:solidFill>
                  <a:schemeClr val="bg1"/>
                </a:solidFill>
                <a:latin typeface="Gill Sans"/>
              </a:rPr>
              <a:t>15 Wochen</a:t>
            </a:r>
          </a:p>
          <a:p>
            <a:pPr marL="0" indent="0" algn="ctr">
              <a:spcBef>
                <a:spcPts val="600"/>
              </a:spcBef>
              <a:buNone/>
              <a:defRPr/>
            </a:pPr>
            <a:endParaRPr lang="de-AT" altLang="de-DE" sz="2000" b="0" kern="0" dirty="0">
              <a:solidFill>
                <a:schemeClr val="bg1"/>
              </a:solidFill>
              <a:latin typeface="Gill Sans"/>
            </a:endParaRPr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de-AT" altLang="de-DE" sz="2000" kern="0" dirty="0">
                <a:solidFill>
                  <a:schemeClr val="bg1"/>
                </a:solidFill>
                <a:latin typeface="Gill Sans"/>
              </a:rPr>
              <a:t>400 Unternehmenspartner</a:t>
            </a:r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de-AT" altLang="de-DE" sz="2000" b="0" kern="0" dirty="0">
                <a:solidFill>
                  <a:schemeClr val="bg1"/>
                </a:solidFill>
                <a:latin typeface="Gill Sans"/>
              </a:rPr>
              <a:t>im In- und Ausland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-9524" y="557213"/>
            <a:ext cx="2521230" cy="642937"/>
          </a:xfrm>
        </p:spPr>
        <p:txBody>
          <a:bodyPr>
            <a:normAutofit fontScale="70000" lnSpcReduction="20000"/>
          </a:bodyPr>
          <a:lstStyle/>
          <a:p>
            <a:r>
              <a:rPr lang="de-DE" dirty="0">
                <a:latin typeface="Gill Sans MT" panose="020B0502020104020203" pitchFamily="34" charset="0"/>
              </a:rPr>
              <a:t>Berufspraktikum</a:t>
            </a:r>
            <a:endParaRPr lang="de-AT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07966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" b="9309"/>
          <a:stretch/>
        </p:blipFill>
        <p:spPr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-1" y="4986338"/>
            <a:ext cx="10555552" cy="733425"/>
          </a:xfrm>
          <a:solidFill>
            <a:srgbClr val="005081"/>
          </a:solidFill>
        </p:spPr>
        <p:txBody>
          <a:bodyPr>
            <a:normAutofit fontScale="77500" lnSpcReduction="20000"/>
          </a:bodyPr>
          <a:lstStyle/>
          <a:p>
            <a:pPr algn="l"/>
            <a:r>
              <a:rPr lang="de-DE" dirty="0">
                <a:latin typeface="Gill Sans MT" panose="020B0502020104020203" pitchFamily="34" charset="0"/>
              </a:rPr>
              <a:t>Wir bringen FORSCHUNG &amp; INNOVATION zusammen</a:t>
            </a:r>
            <a:endParaRPr lang="de-AT" dirty="0">
              <a:latin typeface="Gill Sans MT" panose="020B0502020104020203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-3" y="5784947"/>
            <a:ext cx="10104702" cy="576263"/>
          </a:xfrm>
        </p:spPr>
        <p:txBody>
          <a:bodyPr>
            <a:normAutofit/>
          </a:bodyPr>
          <a:lstStyle/>
          <a:p>
            <a:r>
              <a:rPr lang="de-DE" altLang="de-DE" dirty="0">
                <a:latin typeface="Gill Sans MT" panose="020B0502020104020203" pitchFamily="34" charset="0"/>
              </a:rPr>
              <a:t>„Man kann Dinge zufällig entdecken oder sie erforschen“</a:t>
            </a: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-9730" y="1290760"/>
            <a:ext cx="6459168" cy="10687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/>
        </p:spPr>
        <p:txBody>
          <a:bodyPr wrap="square" lIns="180000" tIns="72000" rIns="180000" bIns="72000" anchor="b" anchorCtr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4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solidFill>
                  <a:schemeClr val="accent1"/>
                </a:solidFill>
                <a:latin typeface="Gill Sans"/>
              </a:rPr>
              <a:t>Wir halten nichts vom Zufall. Deshalb bieten wir unseren Studierenden neben der praxisorientierten Ausbildung auch hochkarätige Forschungs- und Entwicklungsprojekte an.</a:t>
            </a:r>
          </a:p>
        </p:txBody>
      </p:sp>
    </p:spTree>
    <p:extLst>
      <p:ext uri="{BB962C8B-B14F-4D97-AF65-F5344CB8AC3E}">
        <p14:creationId xmlns:p14="http://schemas.microsoft.com/office/powerpoint/2010/main" val="2147592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7" t="6651" r="136" b="12748"/>
          <a:stretch/>
        </p:blipFill>
        <p:spPr>
          <a:xfrm>
            <a:off x="-10226" y="233745"/>
            <a:ext cx="12210935" cy="6858000"/>
          </a:xfrm>
          <a:prstGeom prst="rect">
            <a:avLst/>
          </a:prstGeom>
        </p:spPr>
      </p:pic>
      <p:sp>
        <p:nvSpPr>
          <p:cNvPr id="6" name="Text Box 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862300" y="1584260"/>
            <a:ext cx="2289867" cy="3691039"/>
          </a:xfrm>
          <a:prstGeom prst="rect">
            <a:avLst/>
          </a:prstGeom>
          <a:solidFill>
            <a:srgbClr val="96B421"/>
          </a:solidFill>
          <a:ln>
            <a:noFill/>
          </a:ln>
        </p:spPr>
        <p:txBody>
          <a:bodyPr wrap="square" lIns="89181" tIns="44591" rIns="89181" bIns="44591" anchor="ctr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39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39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Pct val="150000"/>
              <a:buFont typeface="Wingdings" panose="05000000000000000000" pitchFamily="2" charset="2"/>
              <a:buNone/>
            </a:pPr>
            <a:r>
              <a:rPr lang="de-DE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energy4buildings – Integrales Heizen und Kühlen</a:t>
            </a:r>
          </a:p>
          <a:p>
            <a:pPr algn="ctr" eaLnBrk="1" hangingPunct="1">
              <a:spcBef>
                <a:spcPct val="0"/>
              </a:spcBef>
              <a:buSzPct val="150000"/>
              <a:buFont typeface="Wingdings" panose="05000000000000000000" pitchFamily="2" charset="2"/>
              <a:buNone/>
            </a:pPr>
            <a:endParaRPr lang="de-DE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SzPct val="150000"/>
              <a:buFont typeface="Wingdings" panose="05000000000000000000" pitchFamily="2" charset="2"/>
              <a:buNone/>
            </a:pPr>
            <a:r>
              <a:rPr lang="de-DE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  <a:sym typeface="Wingdings" panose="05000000000000000000" pitchFamily="2" charset="2"/>
              </a:rPr>
              <a:t>Abfall als Ressource für Bioenergie </a:t>
            </a:r>
            <a:r>
              <a:rPr lang="de-DE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– bioenergy2020+</a:t>
            </a:r>
          </a:p>
          <a:p>
            <a:pPr algn="ctr" eaLnBrk="1" hangingPunct="1">
              <a:spcBef>
                <a:spcPct val="0"/>
              </a:spcBef>
              <a:buSzPct val="150000"/>
              <a:buFont typeface="Wingdings" panose="05000000000000000000" pitchFamily="2" charset="2"/>
              <a:buNone/>
            </a:pPr>
            <a:endParaRPr lang="de-DE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1800" b="0" dirty="0" err="1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Luft_plus</a:t>
            </a:r>
            <a:r>
              <a:rPr lang="de-AT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 – einfache Lüftungssysteme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de-DE" sz="1800" b="0" dirty="0" err="1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wwww</a:t>
            </a:r>
            <a:r>
              <a:rPr lang="de-AT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? – Wie wohnen wir wirklich?</a:t>
            </a:r>
          </a:p>
        </p:txBody>
      </p:sp>
      <p:sp>
        <p:nvSpPr>
          <p:cNvPr id="7" name="Text Box 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807875" y="1584260"/>
            <a:ext cx="2294899" cy="3691039"/>
          </a:xfrm>
          <a:prstGeom prst="rect">
            <a:avLst/>
          </a:prstGeom>
          <a:solidFill>
            <a:srgbClr val="007B57"/>
          </a:solidFill>
          <a:ln>
            <a:noFill/>
          </a:ln>
        </p:spPr>
        <p:txBody>
          <a:bodyPr wrap="square" lIns="89181" tIns="44591" rIns="89181" bIns="44591" anchor="ctr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39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39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AT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Forschungshaus Gesundheit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AT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Gesunder Kindergarten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AT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Gesundheits-kompetenz durch gemeinsames Lernen und Arbeiten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AT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Physiologik</a:t>
            </a:r>
          </a:p>
        </p:txBody>
      </p:sp>
      <p:sp>
        <p:nvSpPr>
          <p:cNvPr id="10" name="Text Box 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758483" y="1584260"/>
            <a:ext cx="2276356" cy="3691039"/>
          </a:xfrm>
          <a:prstGeom prst="rect">
            <a:avLst/>
          </a:prstGeom>
          <a:solidFill>
            <a:srgbClr val="EB690B"/>
          </a:solidFill>
          <a:ln>
            <a:noFill/>
          </a:ln>
        </p:spPr>
        <p:txBody>
          <a:bodyPr wrap="square" lIns="89181" tIns="44591" rIns="89181" bIns="44591" anchor="ctr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39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39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Pct val="150000"/>
              <a:buFontTx/>
              <a:buNone/>
            </a:pPr>
            <a:endParaRPr lang="de-AT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SzPct val="150000"/>
              <a:buFontTx/>
              <a:buNone/>
            </a:pPr>
            <a:endParaRPr lang="de-AT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SzPct val="150000"/>
              <a:buFontTx/>
              <a:buNone/>
            </a:pPr>
            <a:endParaRPr lang="de-AT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SzPct val="150000"/>
              <a:buFontTx/>
              <a:buNone/>
            </a:pPr>
            <a:r>
              <a:rPr lang="de-AT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Burgenländischer Frauenbericht</a:t>
            </a:r>
          </a:p>
          <a:p>
            <a:pPr algn="ctr" eaLnBrk="1" hangingPunct="1">
              <a:spcBef>
                <a:spcPct val="0"/>
              </a:spcBef>
              <a:buSzPct val="150000"/>
              <a:buFontTx/>
              <a:buNone/>
            </a:pPr>
            <a:endParaRPr lang="de-AT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SzPct val="150000"/>
              <a:buFontTx/>
              <a:buNone/>
            </a:pPr>
            <a:endParaRPr lang="de-AT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SzPct val="150000"/>
              <a:buFontTx/>
              <a:buNone/>
            </a:pPr>
            <a:r>
              <a:rPr lang="de-AT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Teilnahme der älteren Generation am Sozialen Leben</a:t>
            </a:r>
          </a:p>
          <a:p>
            <a:pPr algn="ctr" eaLnBrk="1" hangingPunct="1">
              <a:spcBef>
                <a:spcPct val="0"/>
              </a:spcBef>
              <a:buSzPct val="150000"/>
              <a:buFontTx/>
              <a:buNone/>
            </a:pPr>
            <a:endParaRPr lang="de-AT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SzPct val="150000"/>
              <a:buFontTx/>
              <a:buNone/>
            </a:pPr>
            <a:endParaRPr lang="de-AT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SzPct val="150000"/>
              <a:buFontTx/>
              <a:buNone/>
            </a:pPr>
            <a:endParaRPr lang="de-AT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4387174" y="6076951"/>
            <a:ext cx="7804826" cy="638175"/>
          </a:xfrm>
          <a:prstGeom prst="rect">
            <a:avLst/>
          </a:prstGeom>
          <a:solidFill>
            <a:srgbClr val="00508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152168" y="6076950"/>
            <a:ext cx="8052896" cy="641725"/>
          </a:xfrm>
          <a:prstGeom prst="rect">
            <a:avLst/>
          </a:prstGeom>
          <a:noFill/>
        </p:spPr>
        <p:txBody>
          <a:bodyPr lIns="180000" tIns="72000" rIns="180000" bIns="72000" anchor="b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de-AT" altLang="de-DE" sz="3400" b="0" kern="0" dirty="0">
                <a:solidFill>
                  <a:schemeClr val="bg1"/>
                </a:solidFill>
                <a:latin typeface="Gill Sans MT" panose="020B0502020104020203" pitchFamily="34" charset="0"/>
              </a:rPr>
              <a:t>Forschen in innovativen Pilotprojekten</a:t>
            </a:r>
            <a:endParaRPr lang="de-DE" altLang="de-DE" sz="3400" b="0" kern="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197604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7" t="6651" r="136" b="12748"/>
          <a:stretch/>
        </p:blipFill>
        <p:spPr>
          <a:xfrm>
            <a:off x="-10226" y="233745"/>
            <a:ext cx="12210935" cy="685800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 bwMode="auto">
          <a:xfrm>
            <a:off x="4110360" y="6076951"/>
            <a:ext cx="8081640" cy="638175"/>
          </a:xfrm>
          <a:prstGeom prst="rect">
            <a:avLst/>
          </a:prstGeom>
          <a:solidFill>
            <a:srgbClr val="00508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110360" y="6076950"/>
            <a:ext cx="8094703" cy="641725"/>
          </a:xfrm>
          <a:prstGeom prst="rect">
            <a:avLst/>
          </a:prstGeom>
          <a:noFill/>
        </p:spPr>
        <p:txBody>
          <a:bodyPr lIns="180000" tIns="72000" rIns="180000" bIns="72000" anchor="b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/>
            <a:r>
              <a:rPr lang="de-AT" altLang="de-DE" sz="3400" b="0" kern="0" dirty="0">
                <a:solidFill>
                  <a:schemeClr val="bg1"/>
                </a:solidFill>
                <a:latin typeface="Gill Sans MT" panose="020B0502020104020203" pitchFamily="34" charset="0"/>
              </a:rPr>
              <a:t>Forschen in innovativen Pilotprojekten</a:t>
            </a:r>
            <a:endParaRPr lang="de-DE" altLang="de-DE" sz="3400" b="0" kern="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Text Box 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915937" y="1220379"/>
            <a:ext cx="2289867" cy="3964501"/>
          </a:xfrm>
          <a:prstGeom prst="rect">
            <a:avLst/>
          </a:prstGeom>
          <a:solidFill>
            <a:srgbClr val="005082"/>
          </a:solidFill>
          <a:ln>
            <a:noFill/>
          </a:ln>
        </p:spPr>
        <p:txBody>
          <a:bodyPr wrap="square" lIns="89181" tIns="180000" rIns="89181" bIns="180000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39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39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CZKey – Online Webportal für das Lernen von Tschechisch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AT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FH Burgenland </a:t>
            </a:r>
            <a:r>
              <a:rPr lang="de-AT" altLang="de-DE" sz="1800" b="0" dirty="0" err="1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goes</a:t>
            </a:r>
            <a:r>
              <a:rPr lang="de-AT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 Kaukasus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AT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Academic Writing Online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AT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SzPct val="150000"/>
              <a:buFontTx/>
              <a:buNone/>
            </a:pPr>
            <a:r>
              <a:rPr lang="de-AT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Labor „Produktive Arbeit“</a:t>
            </a:r>
          </a:p>
        </p:txBody>
      </p:sp>
      <p:sp>
        <p:nvSpPr>
          <p:cNvPr id="13" name="Text Box 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365142" y="1218610"/>
            <a:ext cx="2352730" cy="3968038"/>
          </a:xfrm>
          <a:prstGeom prst="rect">
            <a:avLst/>
          </a:prstGeom>
          <a:solidFill>
            <a:srgbClr val="00A5D2"/>
          </a:solidFill>
          <a:ln>
            <a:noFill/>
          </a:ln>
        </p:spPr>
        <p:txBody>
          <a:bodyPr wrap="square" lIns="89181" tIns="44591" rIns="89181" bIns="44591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39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39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14668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Pct val="150000"/>
              <a:buFont typeface="Wingdings" panose="05000000000000000000" pitchFamily="2" charset="2"/>
              <a:buNone/>
            </a:pPr>
            <a:r>
              <a:rPr lang="de-DE" altLang="de-DE" sz="1800" b="0" dirty="0" err="1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Vlizedlab</a:t>
            </a:r>
            <a:r>
              <a:rPr lang="de-DE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 - Open Source Desktop-Virtualisierung für Schulen </a:t>
            </a:r>
          </a:p>
          <a:p>
            <a:pPr algn="ctr" eaLnBrk="1" hangingPunct="1">
              <a:spcBef>
                <a:spcPct val="0"/>
              </a:spcBef>
              <a:buSzPct val="150000"/>
              <a:buFont typeface="Wingdings" panose="05000000000000000000" pitchFamily="2" charset="2"/>
              <a:buNone/>
            </a:pPr>
            <a:endParaRPr lang="de-DE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SzPct val="150000"/>
              <a:buFont typeface="Wingdings" panose="05000000000000000000" pitchFamily="2" charset="2"/>
              <a:buNone/>
            </a:pPr>
            <a:r>
              <a:rPr lang="de-AT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Multi-Cursor Desktops, Remote Desktops, Realtime </a:t>
            </a:r>
            <a:r>
              <a:rPr lang="de-AT" altLang="de-DE" sz="1800" b="0" dirty="0" err="1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Collaboration</a:t>
            </a:r>
            <a:r>
              <a:rPr lang="de-AT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 Desktops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AT" altLang="de-DE" sz="1800" b="0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1800" b="0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Realtime Process Mining and Support for Adaptive Case Management</a:t>
            </a:r>
          </a:p>
        </p:txBody>
      </p:sp>
    </p:spTree>
    <p:extLst>
      <p:ext uri="{BB962C8B-B14F-4D97-AF65-F5344CB8AC3E}">
        <p14:creationId xmlns:p14="http://schemas.microsoft.com/office/powerpoint/2010/main" val="1550247208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8096249" y="1527172"/>
            <a:ext cx="3600451" cy="5016758"/>
          </a:xfrm>
          <a:prstGeom prst="rect">
            <a:avLst/>
          </a:prstGeom>
          <a:solidFill>
            <a:srgbClr val="005081">
              <a:alpha val="7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F0502020204030204"/>
                <a:ea typeface="+mn-ea"/>
                <a:cs typeface="Arial" panose="020B0604020202020204" pitchFamily="34" charset="0"/>
              </a:rPr>
              <a:t>BACHELORSTUDIENGÄNGE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F0502020204030204"/>
                <a:ea typeface="+mn-ea"/>
                <a:cs typeface="Arial" panose="020B0604020202020204" pitchFamily="34" charset="0"/>
              </a:rPr>
              <a:t>Anmeldungen bis 31. März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F0502020204030204"/>
                <a:ea typeface="+mn-ea"/>
                <a:cs typeface="Arial" panose="020B0604020202020204" pitchFamily="34" charset="0"/>
              </a:rPr>
              <a:t>MASTERSTUDIENGÄNGE</a:t>
            </a:r>
            <a:endParaRPr kumimoji="0" lang="de-AT" altLang="de-DE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F0502020204030204"/>
                <a:ea typeface="+mn-ea"/>
                <a:cs typeface="+mn-cs"/>
              </a:rPr>
              <a:t>Anmeldungen bis 31. Mai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AT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F0502020204030204"/>
                <a:ea typeface="+mn-ea"/>
                <a:cs typeface="Arial" panose="020B0604020202020204" pitchFamily="34" charset="0"/>
              </a:rPr>
              <a:t>PHD PROGRAMME</a:t>
            </a:r>
            <a:endParaRPr kumimoji="0" lang="de-AT" altLang="de-DE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F0502020204030204"/>
                <a:ea typeface="+mn-ea"/>
                <a:cs typeface="+mn-cs"/>
              </a:rPr>
              <a:t>Anmeldungen bis 30. Juni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F0502020204030204"/>
                <a:ea typeface="+mn-ea"/>
                <a:cs typeface="Arial" panose="020B0604020202020204" pitchFamily="34" charset="0"/>
              </a:rPr>
              <a:t>InfoNachmittag</a:t>
            </a:r>
            <a:b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F0502020204030204"/>
                <a:ea typeface="+mn-ea"/>
                <a:cs typeface="Arial" panose="020B0604020202020204" pitchFamily="34" charset="0"/>
              </a:rPr>
            </a:b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F0502020204030204"/>
                <a:ea typeface="+mn-ea"/>
                <a:cs typeface="Arial" panose="020B0604020202020204" pitchFamily="34" charset="0"/>
              </a:rPr>
              <a:t>in Eisenstadt und Pinkafeld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F0502020204030204"/>
                <a:ea typeface="+mn-ea"/>
                <a:cs typeface="Arial" panose="020B0604020202020204" pitchFamily="34" charset="0"/>
              </a:rPr>
              <a:t>1. Dezember 2023, 14.00 - 19.00 Uhr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arabicPeriod"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F0502020204030204"/>
                <a:ea typeface="+mn-ea"/>
                <a:cs typeface="Arial" panose="020B0604020202020204" pitchFamily="34" charset="0"/>
              </a:rPr>
              <a:t>INFOTAG</a:t>
            </a:r>
            <a:b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F0502020204030204"/>
                <a:ea typeface="+mn-ea"/>
                <a:cs typeface="Arial" panose="020B0604020202020204" pitchFamily="34" charset="0"/>
              </a:rPr>
            </a:b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F0502020204030204"/>
                <a:ea typeface="+mn-ea"/>
                <a:cs typeface="Arial" panose="020B0604020202020204" pitchFamily="34" charset="0"/>
              </a:rPr>
              <a:t>in Eisenstadt und Pinkafeld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F0502020204030204"/>
                <a:ea typeface="+mn-ea"/>
                <a:cs typeface="Arial" panose="020B0604020202020204" pitchFamily="34" charset="0"/>
              </a:rPr>
              <a:t>16. März 2024, 09.00 - 14.00 Uhr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F0502020204030204"/>
                <a:ea typeface="+mn-ea"/>
                <a:cs typeface="Arial" panose="020B0604020202020204" pitchFamily="34" charset="0"/>
              </a:rPr>
              <a:t>INFOLINE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F0502020204030204"/>
                <a:ea typeface="+mn-ea"/>
                <a:cs typeface="Arial" panose="020B0604020202020204" pitchFamily="34" charset="0"/>
              </a:rPr>
              <a:t>+43 (0)5 7705 3500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F0502020204030204"/>
                <a:ea typeface="+mn-ea"/>
                <a:cs typeface="Arial" panose="020B0604020202020204" pitchFamily="34" charset="0"/>
              </a:rPr>
              <a:t>www.fh-burgenland.at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810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DA0969A-A9FD-42A1-941A-2269C859F3C6}"/>
              </a:ext>
            </a:extLst>
          </p:cNvPr>
          <p:cNvGrpSpPr/>
          <p:nvPr/>
        </p:nvGrpSpPr>
        <p:grpSpPr>
          <a:xfrm>
            <a:off x="1970843" y="265296"/>
            <a:ext cx="6785474" cy="6592704"/>
            <a:chOff x="739052" y="378298"/>
            <a:chExt cx="6264696" cy="6147046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47B9A794-4933-467C-A658-08A66B1C5F74}"/>
                </a:ext>
              </a:extLst>
            </p:cNvPr>
            <p:cNvSpPr/>
            <p:nvPr/>
          </p:nvSpPr>
          <p:spPr bwMode="auto">
            <a:xfrm>
              <a:off x="739052" y="378298"/>
              <a:ext cx="6264696" cy="6147046"/>
            </a:xfrm>
            <a:prstGeom prst="ellipse">
              <a:avLst/>
            </a:prstGeom>
            <a:solidFill>
              <a:srgbClr val="00B05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1" i="0" u="none" strike="noStrike" kern="1200" cap="none" spc="0" normalizeH="0" baseline="0" noProof="0">
                <a:ln>
                  <a:noFill/>
                </a:ln>
                <a:solidFill>
                  <a:srgbClr val="054575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0B9949D0-C6E1-4958-BA13-F5A3AE576620}"/>
                </a:ext>
              </a:extLst>
            </p:cNvPr>
            <p:cNvSpPr txBox="1"/>
            <p:nvPr/>
          </p:nvSpPr>
          <p:spPr>
            <a:xfrm>
              <a:off x="2665355" y="5621294"/>
              <a:ext cx="2702595" cy="545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Akademie Burgenland</a:t>
              </a:r>
              <a:br>
                <a:rPr kumimoji="0" lang="de-A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</a:br>
              <a:r>
                <a:rPr kumimoji="0" lang="de-A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alumni FH Burgenland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FCE67192-AF54-4419-9D78-10BBB533355E}"/>
              </a:ext>
            </a:extLst>
          </p:cNvPr>
          <p:cNvGrpSpPr/>
          <p:nvPr/>
        </p:nvGrpSpPr>
        <p:grpSpPr>
          <a:xfrm>
            <a:off x="2247366" y="859004"/>
            <a:ext cx="6508951" cy="5043501"/>
            <a:chOff x="1061863" y="666330"/>
            <a:chExt cx="6179190" cy="5437246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AC1D3F5C-D526-4CFC-800B-6EE22C4FA559}"/>
                </a:ext>
              </a:extLst>
            </p:cNvPr>
            <p:cNvSpPr/>
            <p:nvPr/>
          </p:nvSpPr>
          <p:spPr bwMode="auto">
            <a:xfrm>
              <a:off x="1061863" y="666330"/>
              <a:ext cx="5518433" cy="5437246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1" i="0" u="none" strike="noStrike" kern="1200" cap="none" spc="0" normalizeH="0" baseline="0" noProof="0">
                <a:ln>
                  <a:noFill/>
                </a:ln>
                <a:solidFill>
                  <a:srgbClr val="054575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AD7A4787-B87E-4ABC-AE46-1CE79238E0E0}"/>
                </a:ext>
              </a:extLst>
            </p:cNvPr>
            <p:cNvSpPr txBox="1"/>
            <p:nvPr/>
          </p:nvSpPr>
          <p:spPr>
            <a:xfrm>
              <a:off x="2614281" y="5101963"/>
              <a:ext cx="4626772" cy="895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54575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Vorbereitungslehrgang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4575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Advanced</a:t>
              </a:r>
              <a:r>
                <a:rPr kumimoji="0" lang="de-A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54575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de-AT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4575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Bridging</a:t>
              </a:r>
              <a:r>
                <a:rPr kumimoji="0" lang="de-A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54575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Programme </a:t>
              </a:r>
              <a:br>
                <a:rPr kumimoji="0" lang="de-A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54575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</a:br>
              <a:r>
                <a:rPr kumimoji="0" lang="de-AT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4575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PhD</a:t>
              </a:r>
              <a:r>
                <a:rPr kumimoji="0" lang="de-A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54575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Programme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67F08DF9-3F5E-461F-A367-3C6FD2211C0C}"/>
              </a:ext>
            </a:extLst>
          </p:cNvPr>
          <p:cNvGrpSpPr/>
          <p:nvPr/>
        </p:nvGrpSpPr>
        <p:grpSpPr>
          <a:xfrm>
            <a:off x="2753111" y="1094863"/>
            <a:ext cx="3806811" cy="3806811"/>
            <a:chOff x="1531140" y="1026370"/>
            <a:chExt cx="3960000" cy="3960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0600FDDF-C650-4166-8FB3-FC91A9A319EB}"/>
                </a:ext>
              </a:extLst>
            </p:cNvPr>
            <p:cNvSpPr/>
            <p:nvPr/>
          </p:nvSpPr>
          <p:spPr bwMode="auto">
            <a:xfrm>
              <a:off x="1531140" y="1026370"/>
              <a:ext cx="3960000" cy="3960000"/>
            </a:xfrm>
            <a:prstGeom prst="ellipse">
              <a:avLst/>
            </a:prstGeom>
            <a:solidFill>
              <a:srgbClr val="054575">
                <a:lumMod val="40000"/>
                <a:lumOff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1" i="0" u="none" strike="noStrike" kern="0" cap="none" spc="0" normalizeH="0" baseline="0" noProof="0">
                <a:ln>
                  <a:noFill/>
                </a:ln>
                <a:solidFill>
                  <a:srgbClr val="054575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C955B8EC-D017-4443-9EA5-15D8A6CEDE71}"/>
                </a:ext>
              </a:extLst>
            </p:cNvPr>
            <p:cNvSpPr txBox="1"/>
            <p:nvPr/>
          </p:nvSpPr>
          <p:spPr>
            <a:xfrm>
              <a:off x="2802491" y="4173667"/>
              <a:ext cx="2269440" cy="60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FH Burgenland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Weiterbildung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CC3F2A95-CCDE-4FC6-8F59-DFC04B98B4BB}"/>
              </a:ext>
            </a:extLst>
          </p:cNvPr>
          <p:cNvGrpSpPr/>
          <p:nvPr/>
        </p:nvGrpSpPr>
        <p:grpSpPr>
          <a:xfrm>
            <a:off x="3255771" y="1256301"/>
            <a:ext cx="2878897" cy="2768590"/>
            <a:chOff x="1963188" y="1314402"/>
            <a:chExt cx="2994746" cy="2880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8630DCCA-111D-4894-A797-72F6ADBF71F3}"/>
                </a:ext>
              </a:extLst>
            </p:cNvPr>
            <p:cNvSpPr/>
            <p:nvPr/>
          </p:nvSpPr>
          <p:spPr bwMode="auto">
            <a:xfrm>
              <a:off x="1963188" y="1314402"/>
              <a:ext cx="2880000" cy="2880000"/>
            </a:xfrm>
            <a:prstGeom prst="ellipse">
              <a:avLst/>
            </a:prstGeom>
            <a:solidFill>
              <a:srgbClr val="054575">
                <a:lumMod val="60000"/>
                <a:lumOff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1" i="0" u="none" strike="noStrike" kern="0" cap="none" spc="0" normalizeH="0" baseline="0" noProof="0">
                <a:ln>
                  <a:noFill/>
                </a:ln>
                <a:solidFill>
                  <a:srgbClr val="054575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075D797C-EE4B-47D0-A195-B17BECB24D64}"/>
                </a:ext>
              </a:extLst>
            </p:cNvPr>
            <p:cNvSpPr txBox="1"/>
            <p:nvPr/>
          </p:nvSpPr>
          <p:spPr>
            <a:xfrm>
              <a:off x="2688494" y="3465884"/>
              <a:ext cx="22694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54575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Forschung </a:t>
              </a:r>
              <a:br>
                <a:rPr kumimoji="0" lang="de-A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54575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</a:br>
              <a:r>
                <a:rPr kumimoji="0" lang="de-A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54575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Burgenland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90519971-9AFB-4C51-9793-C0A4AC4084EB}"/>
              </a:ext>
            </a:extLst>
          </p:cNvPr>
          <p:cNvGrpSpPr/>
          <p:nvPr/>
        </p:nvGrpSpPr>
        <p:grpSpPr>
          <a:xfrm>
            <a:off x="3573416" y="1435785"/>
            <a:ext cx="2099601" cy="1860587"/>
            <a:chOff x="2323228" y="1628800"/>
            <a:chExt cx="2184090" cy="1935458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2FD3F0A9-9926-431F-8875-866AE39DA0E9}"/>
                </a:ext>
              </a:extLst>
            </p:cNvPr>
            <p:cNvSpPr/>
            <p:nvPr/>
          </p:nvSpPr>
          <p:spPr bwMode="auto">
            <a:xfrm>
              <a:off x="2323228" y="1628800"/>
              <a:ext cx="1997410" cy="1935458"/>
            </a:xfrm>
            <a:prstGeom prst="ellipse">
              <a:avLst/>
            </a:prstGeom>
            <a:solidFill>
              <a:srgbClr val="05457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1" i="0" u="none" strike="noStrike" kern="0" cap="none" spc="0" normalizeH="0" baseline="0" noProof="0">
                <a:ln>
                  <a:noFill/>
                </a:ln>
                <a:solidFill>
                  <a:srgbClr val="054575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C7630D81-9C34-4CB2-A08A-AF56EEDF393C}"/>
                </a:ext>
              </a:extLst>
            </p:cNvPr>
            <p:cNvSpPr txBox="1"/>
            <p:nvPr/>
          </p:nvSpPr>
          <p:spPr>
            <a:xfrm>
              <a:off x="2553095" y="2401726"/>
              <a:ext cx="195422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/>
                  <a:ea typeface="+mn-ea"/>
                  <a:cs typeface="+mn-cs"/>
                </a:rPr>
                <a:t>Fachhochschule</a:t>
              </a:r>
              <a:br>
                <a:rPr kumimoji="0" lang="de-A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/>
                  <a:ea typeface="+mn-ea"/>
                  <a:cs typeface="+mn-cs"/>
                </a:rPr>
              </a:br>
              <a:r>
                <a:rPr kumimoji="0" lang="de-A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/>
                  <a:ea typeface="+mn-ea"/>
                  <a:cs typeface="+mn-cs"/>
                </a:rPr>
                <a:t>Burgenland</a:t>
              </a:r>
            </a:p>
          </p:txBody>
        </p:sp>
      </p:grpSp>
      <p:pic>
        <p:nvPicPr>
          <p:cNvPr id="37" name="Picture 2" descr="http://www.fh-burgenland.at/fileadmin/user_upload/Download/Forschung_bgld_Logo.jpg">
            <a:extLst>
              <a:ext uri="{FF2B5EF4-FFF2-40B4-BE49-F238E27FC236}">
                <a16:creationId xmlns:a16="http://schemas.microsoft.com/office/drawing/2014/main" id="{17EDB07C-89B8-4A18-A979-E90A96660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02" y="1201090"/>
            <a:ext cx="1564750" cy="88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Logo: Akademie Burgenland">
            <a:extLst>
              <a:ext uri="{FF2B5EF4-FFF2-40B4-BE49-F238E27FC236}">
                <a16:creationId xmlns:a16="http://schemas.microsoft.com/office/drawing/2014/main" id="{E8E065CE-A23A-482C-A2A3-C2670590F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339" y="3165778"/>
            <a:ext cx="1446212" cy="57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http://www.fh-burgenland.at/fileadmin/_processed_/csm_Alumni_FHB_Logo_300dpi_cff60a5238.jpg">
            <a:extLst>
              <a:ext uri="{FF2B5EF4-FFF2-40B4-BE49-F238E27FC236}">
                <a16:creationId xmlns:a16="http://schemas.microsoft.com/office/drawing/2014/main" id="{7F7590EB-41A8-4BD0-92DF-FB2C5C6E2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40" y="3886709"/>
            <a:ext cx="11430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65C046E-2C44-495C-AF75-59968F59C4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6"/>
          <a:stretch/>
        </p:blipFill>
        <p:spPr>
          <a:xfrm>
            <a:off x="9032840" y="2091836"/>
            <a:ext cx="1317735" cy="77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7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 bwMode="auto">
          <a:xfrm>
            <a:off x="5834744" y="4682802"/>
            <a:ext cx="4833257" cy="21751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t="31836" r="102" b="30709"/>
          <a:stretch/>
        </p:blipFill>
        <p:spPr>
          <a:xfrm>
            <a:off x="-1" y="232144"/>
            <a:ext cx="12258675" cy="6625856"/>
          </a:xfrm>
          <a:prstGeom prst="rect">
            <a:avLst/>
          </a:prstGeom>
        </p:spPr>
      </p:pic>
      <p:pic>
        <p:nvPicPr>
          <p:cNvPr id="17" name="Inhaltsplatzhalt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13991">
            <a:off x="6128011" y="1784548"/>
            <a:ext cx="5227444" cy="3508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6758">
            <a:off x="464222" y="1423939"/>
            <a:ext cx="5307685" cy="3538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feld 1"/>
          <p:cNvSpPr txBox="1"/>
          <p:nvPr/>
        </p:nvSpPr>
        <p:spPr>
          <a:xfrm rot="21032753">
            <a:off x="96992" y="1008613"/>
            <a:ext cx="339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B0502020104020203" pitchFamily="34" charset="0"/>
                <a:ea typeface="+mn-ea"/>
                <a:cs typeface="+mn-cs"/>
              </a:rPr>
              <a:t>Standort Eisenstadt</a:t>
            </a:r>
          </a:p>
        </p:txBody>
      </p:sp>
      <p:sp>
        <p:nvSpPr>
          <p:cNvPr id="10" name="Textfeld 9"/>
          <p:cNvSpPr txBox="1"/>
          <p:nvPr/>
        </p:nvSpPr>
        <p:spPr>
          <a:xfrm rot="512596">
            <a:off x="5585720" y="5158712"/>
            <a:ext cx="339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B0502020104020203" pitchFamily="34" charset="0"/>
                <a:ea typeface="+mn-ea"/>
                <a:cs typeface="+mn-cs"/>
              </a:rPr>
              <a:t>Standort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B0502020104020203" pitchFamily="34" charset="0"/>
                <a:ea typeface="+mn-ea"/>
                <a:cs typeface="+mn-cs"/>
              </a:rPr>
              <a:t>Pinkafeld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" panose="020B0502020104020203" pitchFamily="34" charset="0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64242" y="5917970"/>
            <a:ext cx="3810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B0502020104020203" pitchFamily="34" charset="0"/>
                <a:ea typeface="+mn-ea"/>
                <a:cs typeface="+mn-cs"/>
              </a:rPr>
              <a:t>weiterer Ausbildungsort: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" panose="020B0502020104020203" pitchFamily="34" charset="0"/>
                <a:ea typeface="+mn-ea"/>
                <a:cs typeface="+mn-cs"/>
              </a:rPr>
              <a:t>Jormannsdorf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943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29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t="31836" r="102" b="30709"/>
          <a:stretch/>
        </p:blipFill>
        <p:spPr>
          <a:xfrm>
            <a:off x="-1" y="244928"/>
            <a:ext cx="12192001" cy="69668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DAB1E-562C-4A0C-BE6F-79046C0C74F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uppieren 11"/>
          <p:cNvGrpSpPr/>
          <p:nvPr/>
        </p:nvGrpSpPr>
        <p:grpSpPr>
          <a:xfrm>
            <a:off x="464222" y="1657215"/>
            <a:ext cx="10891233" cy="3868912"/>
            <a:chOff x="464222" y="1423940"/>
            <a:chExt cx="10891233" cy="3868912"/>
          </a:xfrm>
        </p:grpSpPr>
        <p:pic>
          <p:nvPicPr>
            <p:cNvPr id="7" name="Inhaltsplatzhalter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913991">
              <a:off x="6128011" y="1784548"/>
              <a:ext cx="5227444" cy="35083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Grafik 31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6758">
              <a:off x="464222" y="1423940"/>
              <a:ext cx="5307685" cy="35384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grpSp>
        <p:nvGrpSpPr>
          <p:cNvPr id="18" name="Group 17"/>
          <p:cNvGrpSpPr/>
          <p:nvPr/>
        </p:nvGrpSpPr>
        <p:grpSpPr>
          <a:xfrm>
            <a:off x="1700308" y="2659355"/>
            <a:ext cx="8791384" cy="1539290"/>
            <a:chOff x="1950873" y="3055413"/>
            <a:chExt cx="8286754" cy="1539290"/>
          </a:xfrm>
        </p:grpSpPr>
        <p:grpSp>
          <p:nvGrpSpPr>
            <p:cNvPr id="9" name="Gruppieren 4"/>
            <p:cNvGrpSpPr/>
            <p:nvPr/>
          </p:nvGrpSpPr>
          <p:grpSpPr>
            <a:xfrm>
              <a:off x="5077034" y="3066193"/>
              <a:ext cx="2142933" cy="1517730"/>
              <a:chOff x="406400" y="1187193"/>
              <a:chExt cx="2142933" cy="1517730"/>
            </a:xfrm>
          </p:grpSpPr>
          <p:sp>
            <p:nvSpPr>
              <p:cNvPr id="10" name="Textfeld 2"/>
              <p:cNvSpPr txBox="1"/>
              <p:nvPr/>
            </p:nvSpPr>
            <p:spPr>
              <a:xfrm>
                <a:off x="406400" y="1187193"/>
                <a:ext cx="2142933" cy="144655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081"/>
                    </a:solidFill>
                    <a:effectLst/>
                    <a:uLnTx/>
                    <a:uFillTx/>
                    <a:latin typeface="Exo 2 Medium"/>
                    <a:ea typeface="+mn-ea"/>
                    <a:cs typeface="+mn-cs"/>
                  </a:rPr>
                  <a:t>670</a:t>
                </a:r>
              </a:p>
            </p:txBody>
          </p:sp>
          <p:sp>
            <p:nvSpPr>
              <p:cNvPr id="11" name="Textfeld 3"/>
              <p:cNvSpPr txBox="1"/>
              <p:nvPr/>
            </p:nvSpPr>
            <p:spPr>
              <a:xfrm>
                <a:off x="668464" y="2335591"/>
                <a:ext cx="1618804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75757"/>
                    </a:solidFill>
                    <a:effectLst/>
                    <a:uLnTx/>
                    <a:uFillTx/>
                    <a:latin typeface="Gill Sans"/>
                    <a:ea typeface="+mn-ea"/>
                    <a:cs typeface="+mn-cs"/>
                  </a:rPr>
                  <a:t>Lektor*innen</a:t>
                </a:r>
              </a:p>
            </p:txBody>
          </p:sp>
        </p:grpSp>
        <p:grpSp>
          <p:nvGrpSpPr>
            <p:cNvPr id="12" name="Gruppieren 5"/>
            <p:cNvGrpSpPr/>
            <p:nvPr/>
          </p:nvGrpSpPr>
          <p:grpSpPr>
            <a:xfrm>
              <a:off x="1950873" y="3055413"/>
              <a:ext cx="2273849" cy="1539290"/>
              <a:chOff x="406397" y="1136393"/>
              <a:chExt cx="2273849" cy="1539290"/>
            </a:xfrm>
          </p:grpSpPr>
          <p:sp>
            <p:nvSpPr>
              <p:cNvPr id="13" name="Textfeld 6"/>
              <p:cNvSpPr txBox="1"/>
              <p:nvPr/>
            </p:nvSpPr>
            <p:spPr>
              <a:xfrm>
                <a:off x="406397" y="1136393"/>
                <a:ext cx="2273849" cy="144655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081"/>
                    </a:solidFill>
                    <a:effectLst/>
                    <a:uLnTx/>
                    <a:uFillTx/>
                    <a:latin typeface="Exo 2 Medium"/>
                    <a:ea typeface="+mn-ea"/>
                    <a:cs typeface="+mn-cs"/>
                  </a:rPr>
                  <a:t>290</a:t>
                </a:r>
              </a:p>
            </p:txBody>
          </p:sp>
          <p:sp>
            <p:nvSpPr>
              <p:cNvPr id="14" name="Textfeld 7"/>
              <p:cNvSpPr txBox="1"/>
              <p:nvPr/>
            </p:nvSpPr>
            <p:spPr>
              <a:xfrm>
                <a:off x="501649" y="2306351"/>
                <a:ext cx="2083347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75757"/>
                    </a:solidFill>
                    <a:effectLst/>
                    <a:uLnTx/>
                    <a:uFillTx/>
                    <a:latin typeface="Gill Sans"/>
                    <a:ea typeface="+mn-ea"/>
                    <a:cs typeface="+mn-cs"/>
                  </a:rPr>
                  <a:t>Mitarbeiter*innen</a:t>
                </a:r>
              </a:p>
            </p:txBody>
          </p:sp>
        </p:grpSp>
        <p:grpSp>
          <p:nvGrpSpPr>
            <p:cNvPr id="15" name="Gruppieren 8"/>
            <p:cNvGrpSpPr/>
            <p:nvPr/>
          </p:nvGrpSpPr>
          <p:grpSpPr>
            <a:xfrm>
              <a:off x="8078627" y="3056018"/>
              <a:ext cx="2159000" cy="1538081"/>
              <a:chOff x="412751" y="1136393"/>
              <a:chExt cx="2159000" cy="1538081"/>
            </a:xfrm>
          </p:grpSpPr>
          <p:sp>
            <p:nvSpPr>
              <p:cNvPr id="16" name="Textfeld 9"/>
              <p:cNvSpPr txBox="1"/>
              <p:nvPr/>
            </p:nvSpPr>
            <p:spPr>
              <a:xfrm>
                <a:off x="433238" y="1136393"/>
                <a:ext cx="2118025" cy="144655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081"/>
                    </a:solidFill>
                    <a:effectLst/>
                    <a:uLnTx/>
                    <a:uFillTx/>
                    <a:latin typeface="Exo 2 Medium"/>
                    <a:ea typeface="+mn-ea"/>
                    <a:cs typeface="+mn-cs"/>
                  </a:rPr>
                  <a:t>400</a:t>
                </a:r>
              </a:p>
            </p:txBody>
          </p:sp>
          <p:sp>
            <p:nvSpPr>
              <p:cNvPr id="17" name="Textfeld 10"/>
              <p:cNvSpPr txBox="1"/>
              <p:nvPr/>
            </p:nvSpPr>
            <p:spPr>
              <a:xfrm>
                <a:off x="412751" y="2305142"/>
                <a:ext cx="215900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75757"/>
                    </a:solidFill>
                    <a:effectLst/>
                    <a:uLnTx/>
                    <a:uFillTx/>
                    <a:latin typeface="Gill Sans"/>
                    <a:ea typeface="+mn-ea"/>
                    <a:cs typeface="+mn-cs"/>
                  </a:rPr>
                  <a:t>Wirtschaftspartner</a:t>
                </a:r>
              </a:p>
            </p:txBody>
          </p:sp>
        </p:grpSp>
      </p:grp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-9525" y="557213"/>
            <a:ext cx="6335680" cy="642937"/>
          </a:xfrm>
        </p:spPr>
        <p:txBody>
          <a:bodyPr>
            <a:noAutofit/>
          </a:bodyPr>
          <a:lstStyle/>
          <a:p>
            <a:r>
              <a:rPr lang="de-DE" dirty="0">
                <a:latin typeface="Gill Sans MT" panose="020B0502020104020203" pitchFamily="34" charset="0"/>
              </a:rPr>
              <a:t>Die FH Burgenland in Zahlen</a:t>
            </a:r>
            <a:endParaRPr lang="de-AT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525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D17FE52-575E-423E-A562-0CB3BD6B07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t="31836" r="102" b="30709"/>
          <a:stretch/>
        </p:blipFill>
        <p:spPr>
          <a:xfrm>
            <a:off x="-1" y="230819"/>
            <a:ext cx="12258675" cy="6627181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36AF66B4-61A9-4992-ABD3-2704FA404B7A}"/>
              </a:ext>
            </a:extLst>
          </p:cNvPr>
          <p:cNvGrpSpPr/>
          <p:nvPr/>
        </p:nvGrpSpPr>
        <p:grpSpPr>
          <a:xfrm>
            <a:off x="464222" y="1423940"/>
            <a:ext cx="10891233" cy="3868912"/>
            <a:chOff x="464222" y="1423940"/>
            <a:chExt cx="10891233" cy="3868912"/>
          </a:xfrm>
        </p:grpSpPr>
        <p:pic>
          <p:nvPicPr>
            <p:cNvPr id="25" name="Inhaltsplatzhalter 3">
              <a:extLst>
                <a:ext uri="{FF2B5EF4-FFF2-40B4-BE49-F238E27FC236}">
                  <a16:creationId xmlns:a16="http://schemas.microsoft.com/office/drawing/2014/main" id="{209DAE50-37D8-4A61-97B9-5F9CA13D7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913991">
              <a:off x="6128011" y="1784548"/>
              <a:ext cx="5227444" cy="35083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067D530D-106D-4662-8D9F-ECA0C8839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6758">
              <a:off x="464222" y="1423940"/>
              <a:ext cx="5307685" cy="35384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1E56D33-A0A6-4272-AB13-F8D99D27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81037"/>
            <a:ext cx="4394446" cy="549887"/>
          </a:xfrm>
        </p:spPr>
        <p:txBody>
          <a:bodyPr/>
          <a:lstStyle/>
          <a:p>
            <a:r>
              <a:rPr lang="de-DE" dirty="0"/>
              <a:t>Die FH Burgenland in Zahlen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78E9D544-BE4A-4E95-8CFE-D64CBB95CA64}"/>
              </a:ext>
            </a:extLst>
          </p:cNvPr>
          <p:cNvGrpSpPr/>
          <p:nvPr/>
        </p:nvGrpSpPr>
        <p:grpSpPr>
          <a:xfrm>
            <a:off x="4563559" y="2745292"/>
            <a:ext cx="2844800" cy="1367416"/>
            <a:chOff x="647616" y="1341276"/>
            <a:chExt cx="2844800" cy="1367416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CBFE9F85-C1AD-41E4-8187-4D3C8F94AC8C}"/>
                </a:ext>
              </a:extLst>
            </p:cNvPr>
            <p:cNvSpPr txBox="1"/>
            <p:nvPr/>
          </p:nvSpPr>
          <p:spPr>
            <a:xfrm>
              <a:off x="647616" y="1341276"/>
              <a:ext cx="2844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5457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1000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4BC928E-3D57-4D78-969F-6C786D3AC173}"/>
                </a:ext>
              </a:extLst>
            </p:cNvPr>
            <p:cNvSpPr txBox="1"/>
            <p:nvPr/>
          </p:nvSpPr>
          <p:spPr>
            <a:xfrm>
              <a:off x="729083" y="2339360"/>
              <a:ext cx="2158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75757"/>
                  </a:solidFill>
                  <a:effectLst/>
                  <a:uLnTx/>
                  <a:uFillTx/>
                  <a:latin typeface="Gill Sans" panose="020B0502020104020203" pitchFamily="34" charset="0"/>
                  <a:ea typeface="+mn-ea"/>
                  <a:cs typeface="+mn-cs"/>
                </a:rPr>
                <a:t>Studienstarter*innen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3857C74-9D9C-449C-A7DF-DB68B99EA2CB}"/>
              </a:ext>
            </a:extLst>
          </p:cNvPr>
          <p:cNvGrpSpPr/>
          <p:nvPr/>
        </p:nvGrpSpPr>
        <p:grpSpPr>
          <a:xfrm>
            <a:off x="1285686" y="2745292"/>
            <a:ext cx="3051576" cy="1367416"/>
            <a:chOff x="405043" y="1280286"/>
            <a:chExt cx="3051576" cy="1367416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DBA2AA8-F88F-401B-AC2A-F6E7BC294CE8}"/>
                </a:ext>
              </a:extLst>
            </p:cNvPr>
            <p:cNvSpPr txBox="1"/>
            <p:nvPr/>
          </p:nvSpPr>
          <p:spPr>
            <a:xfrm>
              <a:off x="405043" y="1280286"/>
              <a:ext cx="30515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5457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2600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FF62DDB-BA3A-42BA-A6F3-4536A05F2009}"/>
                </a:ext>
              </a:extLst>
            </p:cNvPr>
            <p:cNvSpPr txBox="1"/>
            <p:nvPr/>
          </p:nvSpPr>
          <p:spPr>
            <a:xfrm>
              <a:off x="839235" y="2278370"/>
              <a:ext cx="16366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75757"/>
                  </a:solidFill>
                  <a:effectLst/>
                  <a:uLnTx/>
                  <a:uFillTx/>
                  <a:latin typeface="Gill Sans" panose="020B0502020104020203" pitchFamily="34" charset="0"/>
                  <a:ea typeface="+mn-ea"/>
                  <a:cs typeface="+mn-cs"/>
                </a:rPr>
                <a:t>Studierende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6A029D7-59C7-4D85-A759-5FEC4BC10BE4}"/>
              </a:ext>
            </a:extLst>
          </p:cNvPr>
          <p:cNvGrpSpPr/>
          <p:nvPr/>
        </p:nvGrpSpPr>
        <p:grpSpPr>
          <a:xfrm>
            <a:off x="7389294" y="2745292"/>
            <a:ext cx="4802706" cy="1367416"/>
            <a:chOff x="710429" y="1295592"/>
            <a:chExt cx="2844800" cy="1367416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DCC3F079-CB70-468E-950D-48711A409F50}"/>
                </a:ext>
              </a:extLst>
            </p:cNvPr>
            <p:cNvSpPr txBox="1"/>
            <p:nvPr/>
          </p:nvSpPr>
          <p:spPr>
            <a:xfrm>
              <a:off x="710429" y="1295592"/>
              <a:ext cx="2844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54575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&gt;12000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DFC76F57-E8F4-4E8F-AC91-C4A55287227F}"/>
                </a:ext>
              </a:extLst>
            </p:cNvPr>
            <p:cNvSpPr txBox="1"/>
            <p:nvPr/>
          </p:nvSpPr>
          <p:spPr>
            <a:xfrm>
              <a:off x="1144935" y="2293676"/>
              <a:ext cx="17137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75757"/>
                  </a:solidFill>
                  <a:effectLst/>
                  <a:uLnTx/>
                  <a:uFillTx/>
                  <a:latin typeface="Gill Sans" panose="020B0502020104020203" pitchFamily="34" charset="0"/>
                  <a:ea typeface="+mn-ea"/>
                  <a:cs typeface="+mn-cs"/>
                </a:rPr>
                <a:t>Absolvent*innen</a:t>
              </a:r>
            </a:p>
          </p:txBody>
        </p:sp>
      </p:grpSp>
      <p:pic>
        <p:nvPicPr>
          <p:cNvPr id="27" name="Grafik 26">
            <a:extLst>
              <a:ext uri="{FF2B5EF4-FFF2-40B4-BE49-F238E27FC236}">
                <a16:creationId xmlns:a16="http://schemas.microsoft.com/office/drawing/2014/main" id="{B6AFA773-2BDB-46D0-ADCA-9C74E0CD68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893342">
            <a:off x="9868448" y="2670749"/>
            <a:ext cx="1064650" cy="54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6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29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t="31836" r="102" b="30709"/>
          <a:stretch/>
        </p:blipFill>
        <p:spPr>
          <a:xfrm>
            <a:off x="-1" y="244928"/>
            <a:ext cx="12192001" cy="69668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DAB1E-562C-4A0C-BE6F-79046C0C74F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uppieren 11"/>
          <p:cNvGrpSpPr/>
          <p:nvPr/>
        </p:nvGrpSpPr>
        <p:grpSpPr>
          <a:xfrm>
            <a:off x="464222" y="1657215"/>
            <a:ext cx="10891233" cy="3868912"/>
            <a:chOff x="464222" y="1423940"/>
            <a:chExt cx="10891233" cy="3868912"/>
          </a:xfrm>
        </p:grpSpPr>
        <p:pic>
          <p:nvPicPr>
            <p:cNvPr id="7" name="Inhaltsplatzhalter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913991">
              <a:off x="6128011" y="1784548"/>
              <a:ext cx="5227444" cy="35083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Grafik 31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6758">
              <a:off x="464222" y="1423940"/>
              <a:ext cx="5307685" cy="35384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grpSp>
        <p:nvGrpSpPr>
          <p:cNvPr id="3" name="Group 2"/>
          <p:cNvGrpSpPr/>
          <p:nvPr/>
        </p:nvGrpSpPr>
        <p:grpSpPr>
          <a:xfrm>
            <a:off x="2251943" y="2659355"/>
            <a:ext cx="7688114" cy="1539290"/>
            <a:chOff x="2239657" y="3096487"/>
            <a:chExt cx="7688114" cy="1539290"/>
          </a:xfrm>
        </p:grpSpPr>
        <p:grpSp>
          <p:nvGrpSpPr>
            <p:cNvPr id="18" name="Gruppieren 8"/>
            <p:cNvGrpSpPr/>
            <p:nvPr/>
          </p:nvGrpSpPr>
          <p:grpSpPr>
            <a:xfrm>
              <a:off x="7989855" y="3097092"/>
              <a:ext cx="1937916" cy="1538081"/>
              <a:chOff x="406400" y="1136393"/>
              <a:chExt cx="2844800" cy="1538081"/>
            </a:xfrm>
          </p:grpSpPr>
          <p:sp>
            <p:nvSpPr>
              <p:cNvPr id="19" name="Textfeld 9"/>
              <p:cNvSpPr txBox="1"/>
              <p:nvPr/>
            </p:nvSpPr>
            <p:spPr>
              <a:xfrm>
                <a:off x="406400" y="1136393"/>
                <a:ext cx="28448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081"/>
                    </a:solidFill>
                    <a:effectLst/>
                    <a:uLnTx/>
                    <a:uFillTx/>
                    <a:latin typeface="Exo 2 Medium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0" name="Textfeld 10"/>
              <p:cNvSpPr txBox="1"/>
              <p:nvPr/>
            </p:nvSpPr>
            <p:spPr>
              <a:xfrm>
                <a:off x="419100" y="2305142"/>
                <a:ext cx="283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75757"/>
                    </a:solidFill>
                    <a:effectLst/>
                    <a:uLnTx/>
                    <a:uFillTx/>
                    <a:latin typeface="Gill Sans"/>
                    <a:ea typeface="+mn-ea"/>
                    <a:cs typeface="+mn-cs"/>
                  </a:rPr>
                  <a:t>PhD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75757"/>
                    </a:solidFill>
                    <a:effectLst/>
                    <a:uLnTx/>
                    <a:uFillTx/>
                    <a:latin typeface="Gill Sans"/>
                    <a:ea typeface="+mn-ea"/>
                    <a:cs typeface="+mn-cs"/>
                  </a:rPr>
                  <a:t>-Programme</a:t>
                </a:r>
              </a:p>
            </p:txBody>
          </p:sp>
        </p:grpSp>
        <p:grpSp>
          <p:nvGrpSpPr>
            <p:cNvPr id="21" name="Gruppieren 4"/>
            <p:cNvGrpSpPr/>
            <p:nvPr/>
          </p:nvGrpSpPr>
          <p:grpSpPr>
            <a:xfrm>
              <a:off x="5011705" y="3107267"/>
              <a:ext cx="2692400" cy="1517730"/>
              <a:chOff x="406400" y="1187193"/>
              <a:chExt cx="2692400" cy="1517730"/>
            </a:xfrm>
          </p:grpSpPr>
          <p:sp>
            <p:nvSpPr>
              <p:cNvPr id="22" name="Textfeld 2"/>
              <p:cNvSpPr txBox="1"/>
              <p:nvPr/>
            </p:nvSpPr>
            <p:spPr>
              <a:xfrm>
                <a:off x="406400" y="1187193"/>
                <a:ext cx="266268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081"/>
                    </a:solidFill>
                    <a:effectLst/>
                    <a:uLnTx/>
                    <a:uFillTx/>
                    <a:latin typeface="Exo 2 Medium"/>
                    <a:ea typeface="+mn-ea"/>
                    <a:cs typeface="+mn-cs"/>
                  </a:rPr>
                  <a:t>13</a:t>
                </a:r>
              </a:p>
            </p:txBody>
          </p:sp>
          <p:sp>
            <p:nvSpPr>
              <p:cNvPr id="23" name="Textfeld 3"/>
              <p:cNvSpPr txBox="1"/>
              <p:nvPr/>
            </p:nvSpPr>
            <p:spPr>
              <a:xfrm>
                <a:off x="787400" y="2335591"/>
                <a:ext cx="2311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75757"/>
                    </a:solidFill>
                    <a:effectLst/>
                    <a:uLnTx/>
                    <a:uFillTx/>
                    <a:latin typeface="Gill Sans"/>
                    <a:ea typeface="+mn-ea"/>
                    <a:cs typeface="+mn-cs"/>
                  </a:rPr>
                  <a:t>Masterstudiengänge</a:t>
                </a:r>
              </a:p>
            </p:txBody>
          </p:sp>
        </p:grpSp>
        <p:grpSp>
          <p:nvGrpSpPr>
            <p:cNvPr id="24" name="Gruppieren 5"/>
            <p:cNvGrpSpPr/>
            <p:nvPr/>
          </p:nvGrpSpPr>
          <p:grpSpPr>
            <a:xfrm>
              <a:off x="2239657" y="3096487"/>
              <a:ext cx="2486298" cy="1539290"/>
              <a:chOff x="596899" y="1136393"/>
              <a:chExt cx="2667001" cy="1539290"/>
            </a:xfrm>
          </p:grpSpPr>
          <p:sp>
            <p:nvSpPr>
              <p:cNvPr id="25" name="Textfeld 7"/>
              <p:cNvSpPr txBox="1"/>
              <p:nvPr/>
            </p:nvSpPr>
            <p:spPr>
              <a:xfrm>
                <a:off x="596900" y="2306351"/>
                <a:ext cx="2667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75757"/>
                    </a:solidFill>
                    <a:effectLst/>
                    <a:uLnTx/>
                    <a:uFillTx/>
                    <a:latin typeface="Gill Sans"/>
                    <a:ea typeface="+mn-ea"/>
                    <a:cs typeface="+mn-cs"/>
                  </a:rPr>
                  <a:t>Bachelorstudiengänge</a:t>
                </a:r>
              </a:p>
            </p:txBody>
          </p:sp>
          <p:sp>
            <p:nvSpPr>
              <p:cNvPr id="26" name="Textfeld 6"/>
              <p:cNvSpPr txBox="1"/>
              <p:nvPr/>
            </p:nvSpPr>
            <p:spPr>
              <a:xfrm>
                <a:off x="596899" y="1136393"/>
                <a:ext cx="265429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081"/>
                    </a:solidFill>
                    <a:effectLst/>
                    <a:uLnTx/>
                    <a:uFillTx/>
                    <a:latin typeface="Exo 2 Medium"/>
                    <a:ea typeface="+mn-ea"/>
                    <a:cs typeface="+mn-cs"/>
                  </a:rPr>
                  <a:t>13</a:t>
                </a:r>
              </a:p>
            </p:txBody>
          </p:sp>
        </p:grpSp>
      </p:grp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-9525" y="557213"/>
            <a:ext cx="6335680" cy="642937"/>
          </a:xfrm>
        </p:spPr>
        <p:txBody>
          <a:bodyPr>
            <a:noAutofit/>
          </a:bodyPr>
          <a:lstStyle/>
          <a:p>
            <a:r>
              <a:rPr lang="de-DE" dirty="0">
                <a:latin typeface="Gill Sans MT" panose="020B0502020104020203" pitchFamily="34" charset="0"/>
              </a:rPr>
              <a:t>Die FH Burgenland in Zahlen</a:t>
            </a:r>
            <a:endParaRPr lang="de-AT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171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74D7165C-F781-4333-95E9-048FDD648C85}"/>
              </a:ext>
            </a:extLst>
          </p:cNvPr>
          <p:cNvCxnSpPr/>
          <p:nvPr/>
        </p:nvCxnSpPr>
        <p:spPr>
          <a:xfrm>
            <a:off x="111729" y="683819"/>
            <a:ext cx="1201358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hteck 99">
            <a:extLst>
              <a:ext uri="{FF2B5EF4-FFF2-40B4-BE49-F238E27FC236}">
                <a16:creationId xmlns:a16="http://schemas.microsoft.com/office/drawing/2014/main" id="{ED0A800D-2C54-416B-A69F-ED069AF891B7}"/>
              </a:ext>
            </a:extLst>
          </p:cNvPr>
          <p:cNvSpPr/>
          <p:nvPr/>
        </p:nvSpPr>
        <p:spPr>
          <a:xfrm>
            <a:off x="9613804" y="4506046"/>
            <a:ext cx="2549016" cy="2285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264D23A6-579F-4504-833E-BF0367EFACA4}"/>
              </a:ext>
            </a:extLst>
          </p:cNvPr>
          <p:cNvGrpSpPr/>
          <p:nvPr/>
        </p:nvGrpSpPr>
        <p:grpSpPr>
          <a:xfrm>
            <a:off x="110432" y="897476"/>
            <a:ext cx="1883292" cy="5274514"/>
            <a:chOff x="57882" y="897476"/>
            <a:chExt cx="1883292" cy="5274514"/>
          </a:xfrm>
        </p:grpSpPr>
        <p:sp>
          <p:nvSpPr>
            <p:cNvPr id="20483" name="Rectangle 5"/>
            <p:cNvSpPr>
              <a:spLocks noChangeArrowheads="1"/>
            </p:cNvSpPr>
            <p:nvPr/>
          </p:nvSpPr>
          <p:spPr bwMode="auto">
            <a:xfrm>
              <a:off x="58782" y="5739990"/>
              <a:ext cx="1872000" cy="432000"/>
            </a:xfrm>
            <a:prstGeom prst="rect">
              <a:avLst/>
            </a:prstGeom>
            <a:solidFill>
              <a:srgbClr val="005B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International</a:t>
              </a:r>
              <a:b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kumimoji="0" lang="de-AT" altLang="de-DE" sz="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Sustainable</a:t>
              </a: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 Business</a:t>
              </a:r>
              <a:endPara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486" name="Rectangle 8"/>
            <p:cNvSpPr>
              <a:spLocks noChangeArrowheads="1"/>
            </p:cNvSpPr>
            <p:nvPr/>
          </p:nvSpPr>
          <p:spPr bwMode="auto">
            <a:xfrm>
              <a:off x="58209" y="1386364"/>
              <a:ext cx="1872000" cy="432000"/>
            </a:xfrm>
            <a:prstGeom prst="rect">
              <a:avLst/>
            </a:prstGeom>
            <a:solidFill>
              <a:srgbClr val="005B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Internationale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Wirtschaftsbeziehungen</a:t>
              </a:r>
              <a:endPara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487" name="Rectangle 9"/>
            <p:cNvSpPr>
              <a:spLocks noChangeArrowheads="1"/>
            </p:cNvSpPr>
            <p:nvPr/>
          </p:nvSpPr>
          <p:spPr bwMode="auto">
            <a:xfrm>
              <a:off x="69174" y="897476"/>
              <a:ext cx="1872000" cy="432000"/>
            </a:xfrm>
            <a:prstGeom prst="rect">
              <a:avLst/>
            </a:prstGeom>
            <a:solidFill>
              <a:srgbClr val="005B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Internationales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Weinmarketing</a:t>
              </a:r>
              <a:endPara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488" name="Rectangle 10"/>
            <p:cNvSpPr>
              <a:spLocks noChangeArrowheads="1"/>
            </p:cNvSpPr>
            <p:nvPr/>
          </p:nvSpPr>
          <p:spPr bwMode="auto">
            <a:xfrm>
              <a:off x="67001" y="2372258"/>
              <a:ext cx="1872000" cy="432000"/>
            </a:xfrm>
            <a:prstGeom prst="rect">
              <a:avLst/>
            </a:prstGeom>
            <a:solidFill>
              <a:srgbClr val="005B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European Studies –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Management </a:t>
              </a:r>
              <a:r>
                <a:rPr kumimoji="0" lang="de-AT" altLang="de-DE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of</a:t>
              </a:r>
              <a:r>
                <a:rPr kumimoji="0" lang="de-AT" alt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 EU Projects</a:t>
              </a:r>
              <a:endPara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489" name="Rectangle 11"/>
            <p:cNvSpPr>
              <a:spLocks noChangeArrowheads="1"/>
            </p:cNvSpPr>
            <p:nvPr/>
          </p:nvSpPr>
          <p:spPr bwMode="auto">
            <a:xfrm>
              <a:off x="57882" y="1874097"/>
              <a:ext cx="1872000" cy="432000"/>
            </a:xfrm>
            <a:prstGeom prst="rect">
              <a:avLst/>
            </a:prstGeom>
            <a:solidFill>
              <a:srgbClr val="005B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Human Resource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Management und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Arbeitsrecht</a:t>
              </a:r>
              <a:endPara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544" name="Rectangle 29"/>
          <p:cNvSpPr>
            <a:spLocks noChangeArrowheads="1"/>
          </p:cNvSpPr>
          <p:nvPr/>
        </p:nvSpPr>
        <p:spPr bwMode="auto">
          <a:xfrm>
            <a:off x="4101114" y="5755050"/>
            <a:ext cx="1872000" cy="432000"/>
          </a:xfrm>
          <a:prstGeom prst="rect">
            <a:avLst/>
          </a:prstGeom>
          <a:solidFill>
            <a:srgbClr val="F5A7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38" tIns="45527" rIns="91038" bIns="45527"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Soziale Arbeit</a:t>
            </a:r>
            <a:endParaRPr kumimoji="0" lang="de-DE" altLang="de-DE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005B737-349E-4DCC-AF5B-7BBCAC4119FC}"/>
              </a:ext>
            </a:extLst>
          </p:cNvPr>
          <p:cNvGrpSpPr/>
          <p:nvPr/>
        </p:nvGrpSpPr>
        <p:grpSpPr>
          <a:xfrm>
            <a:off x="2094518" y="907167"/>
            <a:ext cx="1887059" cy="5268016"/>
            <a:chOff x="2084008" y="907167"/>
            <a:chExt cx="1887059" cy="5268016"/>
          </a:xfrm>
        </p:grpSpPr>
        <p:sp>
          <p:nvSpPr>
            <p:cNvPr id="20499" name="Rectangle 21"/>
            <p:cNvSpPr>
              <a:spLocks noChangeArrowheads="1"/>
            </p:cNvSpPr>
            <p:nvPr/>
          </p:nvSpPr>
          <p:spPr bwMode="auto">
            <a:xfrm>
              <a:off x="2090441" y="2369127"/>
              <a:ext cx="1872000" cy="432000"/>
            </a:xfrm>
            <a:prstGeom prst="rect">
              <a:avLst/>
            </a:prstGeom>
            <a:solidFill>
              <a:srgbClr val="0594C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Business </a:t>
              </a:r>
              <a:r>
                <a:rPr kumimoji="0" lang="de-DE" altLang="de-DE" sz="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Process</a:t>
              </a:r>
              <a:br>
                <a:rPr kumimoji="0" lang="de-DE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kumimoji="0" lang="de-DE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Engineering &amp; Management</a:t>
              </a:r>
            </a:p>
          </p:txBody>
        </p:sp>
        <p:sp>
          <p:nvSpPr>
            <p:cNvPr id="20500" name="Rectangle 22"/>
            <p:cNvSpPr>
              <a:spLocks noChangeArrowheads="1"/>
            </p:cNvSpPr>
            <p:nvPr/>
          </p:nvSpPr>
          <p:spPr bwMode="auto">
            <a:xfrm>
              <a:off x="2094872" y="1867338"/>
              <a:ext cx="1872000" cy="432000"/>
            </a:xfrm>
            <a:prstGeom prst="rect">
              <a:avLst/>
            </a:prstGeom>
            <a:solidFill>
              <a:srgbClr val="0594C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Cloud Computing</a:t>
              </a:r>
              <a:br>
                <a:rPr kumimoji="0" lang="de-DE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kumimoji="0" lang="de-DE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Engineering</a:t>
              </a:r>
            </a:p>
          </p:txBody>
        </p:sp>
        <p:sp>
          <p:nvSpPr>
            <p:cNvPr id="20524" name="Rectangle 53"/>
            <p:cNvSpPr>
              <a:spLocks noChangeArrowheads="1"/>
            </p:cNvSpPr>
            <p:nvPr/>
          </p:nvSpPr>
          <p:spPr bwMode="auto">
            <a:xfrm>
              <a:off x="2099067" y="907167"/>
              <a:ext cx="1872000" cy="432000"/>
            </a:xfrm>
            <a:prstGeom prst="rect">
              <a:avLst/>
            </a:prstGeom>
            <a:solidFill>
              <a:srgbClr val="0594C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E-Learning und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Wissensmanagement</a:t>
              </a:r>
              <a:endPara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553" name="Rectangle 53"/>
            <p:cNvSpPr>
              <a:spLocks noChangeArrowheads="1"/>
            </p:cNvSpPr>
            <p:nvPr/>
          </p:nvSpPr>
          <p:spPr bwMode="auto">
            <a:xfrm>
              <a:off x="2090441" y="1378050"/>
              <a:ext cx="1872000" cy="432000"/>
            </a:xfrm>
            <a:prstGeom prst="rect">
              <a:avLst/>
            </a:prstGeom>
            <a:solidFill>
              <a:srgbClr val="0594C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de-DE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Digitale Medien</a:t>
              </a:r>
              <a:br>
                <a:rPr kumimoji="0" lang="de-DE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kumimoji="0" lang="de-DE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und Kommunikation</a:t>
              </a:r>
            </a:p>
          </p:txBody>
        </p:sp>
        <p:sp>
          <p:nvSpPr>
            <p:cNvPr id="20496" name="Rectangle 18"/>
            <p:cNvSpPr>
              <a:spLocks noChangeArrowheads="1"/>
            </p:cNvSpPr>
            <p:nvPr/>
          </p:nvSpPr>
          <p:spPr bwMode="auto">
            <a:xfrm>
              <a:off x="2088554" y="5743183"/>
              <a:ext cx="1872000" cy="432000"/>
            </a:xfrm>
            <a:prstGeom prst="rect">
              <a:avLst/>
            </a:prstGeom>
            <a:solidFill>
              <a:srgbClr val="0594C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Information, Medien &amp;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Kommunikation</a:t>
              </a:r>
              <a:endPara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503" name="Rectangle 26"/>
            <p:cNvSpPr>
              <a:spLocks noChangeArrowheads="1"/>
            </p:cNvSpPr>
            <p:nvPr/>
          </p:nvSpPr>
          <p:spPr bwMode="auto">
            <a:xfrm>
              <a:off x="2088554" y="5250876"/>
              <a:ext cx="1872000" cy="432000"/>
            </a:xfrm>
            <a:prstGeom prst="rect">
              <a:avLst/>
            </a:prstGeom>
            <a:solidFill>
              <a:srgbClr val="0594C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IT Infrastruktur-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Management</a:t>
              </a:r>
              <a:endPara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3" name="Rectangle 26"/>
            <p:cNvSpPr>
              <a:spLocks noChangeArrowheads="1"/>
            </p:cNvSpPr>
            <p:nvPr/>
          </p:nvSpPr>
          <p:spPr bwMode="auto">
            <a:xfrm>
              <a:off x="2084008" y="4758569"/>
              <a:ext cx="1872000" cy="432000"/>
            </a:xfrm>
            <a:prstGeom prst="rect">
              <a:avLst/>
            </a:prstGeom>
            <a:solidFill>
              <a:srgbClr val="0594C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Software Engineering und </a:t>
              </a:r>
              <a:b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vernetzte Systeme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34DEF89-9D89-4F29-BD8A-1461FD1D4D93}"/>
              </a:ext>
            </a:extLst>
          </p:cNvPr>
          <p:cNvGrpSpPr/>
          <p:nvPr/>
        </p:nvGrpSpPr>
        <p:grpSpPr>
          <a:xfrm>
            <a:off x="6221475" y="1389479"/>
            <a:ext cx="1877170" cy="4797571"/>
            <a:chOff x="6137395" y="1389479"/>
            <a:chExt cx="1877170" cy="4797571"/>
          </a:xfrm>
        </p:grpSpPr>
        <p:sp>
          <p:nvSpPr>
            <p:cNvPr id="20509" name="Rectangle 32"/>
            <p:cNvSpPr>
              <a:spLocks noChangeArrowheads="1"/>
            </p:cNvSpPr>
            <p:nvPr/>
          </p:nvSpPr>
          <p:spPr bwMode="auto">
            <a:xfrm>
              <a:off x="6142565" y="2372258"/>
              <a:ext cx="1872000" cy="432000"/>
            </a:xfrm>
            <a:prstGeom prst="rect">
              <a:avLst/>
            </a:prstGeom>
            <a:solidFill>
              <a:srgbClr val="6CAB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Energie- und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Umweltmanagement</a:t>
              </a:r>
              <a:endPara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510" name="Rectangle 33"/>
            <p:cNvSpPr>
              <a:spLocks noChangeArrowheads="1"/>
            </p:cNvSpPr>
            <p:nvPr/>
          </p:nvSpPr>
          <p:spPr bwMode="auto">
            <a:xfrm>
              <a:off x="6142565" y="1884279"/>
              <a:ext cx="1872000" cy="432000"/>
            </a:xfrm>
            <a:prstGeom prst="rect">
              <a:avLst/>
            </a:prstGeom>
            <a:solidFill>
              <a:srgbClr val="6CAB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Gebäudetechnik und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Gebäudemanagement</a:t>
              </a:r>
              <a:endPara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511" name="Rectangle 34"/>
            <p:cNvSpPr>
              <a:spLocks noChangeArrowheads="1"/>
            </p:cNvSpPr>
            <p:nvPr/>
          </p:nvSpPr>
          <p:spPr bwMode="auto">
            <a:xfrm>
              <a:off x="6137942" y="1389479"/>
              <a:ext cx="1872000" cy="432000"/>
            </a:xfrm>
            <a:prstGeom prst="rect">
              <a:avLst/>
            </a:prstGeom>
            <a:solidFill>
              <a:srgbClr val="6CAB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Nachhaltige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Energiesysteme</a:t>
              </a:r>
              <a:endPara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506" name="Rectangle 29"/>
            <p:cNvSpPr>
              <a:spLocks noChangeArrowheads="1"/>
            </p:cNvSpPr>
            <p:nvPr/>
          </p:nvSpPr>
          <p:spPr bwMode="auto">
            <a:xfrm>
              <a:off x="6137395" y="5755050"/>
              <a:ext cx="1872000" cy="432000"/>
            </a:xfrm>
            <a:prstGeom prst="rect">
              <a:avLst/>
            </a:prstGeom>
            <a:solidFill>
              <a:srgbClr val="6CAB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de-AT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de-DE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Angewandte Elektronik </a:t>
              </a:r>
              <a:br>
                <a:rPr kumimoji="0" lang="de-DE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kumimoji="0" lang="de-DE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und Photonik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de-AT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5" name="Rectangle 29"/>
            <p:cNvSpPr>
              <a:spLocks noChangeArrowheads="1"/>
            </p:cNvSpPr>
            <p:nvPr/>
          </p:nvSpPr>
          <p:spPr bwMode="auto">
            <a:xfrm>
              <a:off x="6137395" y="5263237"/>
              <a:ext cx="1872000" cy="432000"/>
            </a:xfrm>
            <a:prstGeom prst="rect">
              <a:avLst/>
            </a:prstGeom>
            <a:solidFill>
              <a:srgbClr val="6CAB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Energie- und</a:t>
              </a:r>
              <a:b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Umweltmanagement</a:t>
              </a:r>
            </a:p>
          </p:txBody>
        </p:sp>
        <p:sp>
          <p:nvSpPr>
            <p:cNvPr id="88" name="Rectangle 29"/>
            <p:cNvSpPr>
              <a:spLocks noChangeArrowheads="1"/>
            </p:cNvSpPr>
            <p:nvPr/>
          </p:nvSpPr>
          <p:spPr bwMode="auto">
            <a:xfrm>
              <a:off x="6137395" y="4749617"/>
              <a:ext cx="1872000" cy="432000"/>
            </a:xfrm>
            <a:prstGeom prst="rect">
              <a:avLst/>
            </a:prstGeom>
            <a:solidFill>
              <a:srgbClr val="6CAB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de-AT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Gebäudetechnik und</a:t>
              </a:r>
              <a:b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kumimoji="0" lang="de-DE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Energietechnik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de-AT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C90DF20C-C691-41C7-B5E6-A358CC7F29BD}"/>
              </a:ext>
            </a:extLst>
          </p:cNvPr>
          <p:cNvGrpSpPr/>
          <p:nvPr/>
        </p:nvGrpSpPr>
        <p:grpSpPr>
          <a:xfrm>
            <a:off x="10244071" y="1394067"/>
            <a:ext cx="1890238" cy="4781116"/>
            <a:chOff x="10159991" y="1394067"/>
            <a:chExt cx="1890238" cy="4781116"/>
          </a:xfrm>
        </p:grpSpPr>
        <p:sp>
          <p:nvSpPr>
            <p:cNvPr id="73" name="Rectangle 42"/>
            <p:cNvSpPr>
              <a:spLocks noChangeArrowheads="1"/>
            </p:cNvSpPr>
            <p:nvPr/>
          </p:nvSpPr>
          <p:spPr bwMode="auto">
            <a:xfrm>
              <a:off x="10178229" y="1394067"/>
              <a:ext cx="1872000" cy="432000"/>
            </a:xfrm>
            <a:prstGeom prst="rect">
              <a:avLst/>
            </a:prstGeom>
            <a:solidFill>
              <a:srgbClr val="575757"/>
            </a:solidFill>
            <a:ln>
              <a:noFill/>
            </a:ln>
            <a:effectLst/>
            <a:extLst/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PhD-Programme in </a:t>
              </a:r>
              <a:b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Int. Economic Relations </a:t>
              </a:r>
              <a:b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and Management</a:t>
              </a:r>
              <a:endPara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4" name="Rectangle 42"/>
            <p:cNvSpPr>
              <a:spLocks noChangeArrowheads="1"/>
            </p:cNvSpPr>
            <p:nvPr/>
          </p:nvSpPr>
          <p:spPr bwMode="auto">
            <a:xfrm>
              <a:off x="10169236" y="1874054"/>
              <a:ext cx="1872000" cy="432000"/>
            </a:xfrm>
            <a:prstGeom prst="rect">
              <a:avLst/>
            </a:prstGeom>
            <a:solidFill>
              <a:srgbClr val="575757"/>
            </a:solidFill>
            <a:ln>
              <a:noFill/>
            </a:ln>
            <a:effectLst/>
            <a:extLst/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PhD-Programme in </a:t>
              </a:r>
              <a:b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Educational &amp; </a:t>
              </a:r>
              <a:b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Communication Sciences</a:t>
              </a:r>
              <a:endPara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9" name="Rectangle 42"/>
            <p:cNvSpPr>
              <a:spLocks noChangeArrowheads="1"/>
            </p:cNvSpPr>
            <p:nvPr/>
          </p:nvSpPr>
          <p:spPr bwMode="auto">
            <a:xfrm>
              <a:off x="10159991" y="2366057"/>
              <a:ext cx="1872000" cy="432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  <a:extLst/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Hochschullehrgänge</a:t>
              </a:r>
              <a:b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in der Weiterbildung </a:t>
              </a:r>
              <a:b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(insb. MBA)</a:t>
              </a:r>
              <a:endPara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92" name="Rectangle 42">
              <a:extLst>
                <a:ext uri="{FF2B5EF4-FFF2-40B4-BE49-F238E27FC236}">
                  <a16:creationId xmlns:a16="http://schemas.microsoft.com/office/drawing/2014/main" id="{AD9AB396-1FFE-40BA-A32A-21EBE20DC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8229" y="5261778"/>
              <a:ext cx="1872000" cy="432000"/>
            </a:xfrm>
            <a:prstGeom prst="rect">
              <a:avLst/>
            </a:prstGeom>
            <a:solidFill>
              <a:srgbClr val="575757"/>
            </a:solidFill>
            <a:ln>
              <a:noFill/>
            </a:ln>
            <a:effectLst/>
            <a:extLst/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(</a:t>
              </a:r>
              <a:r>
                <a:rPr kumimoji="0" lang="de-DE" sz="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Advanced</a:t>
              </a:r>
              <a: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) </a:t>
              </a:r>
              <a:b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kumimoji="0" lang="de-DE" sz="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Bridging</a:t>
              </a:r>
              <a: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 </a:t>
              </a:r>
              <a:b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Programme</a:t>
              </a:r>
              <a:endPara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95" name="Rectangle 42">
              <a:extLst>
                <a:ext uri="{FF2B5EF4-FFF2-40B4-BE49-F238E27FC236}">
                  <a16:creationId xmlns:a16="http://schemas.microsoft.com/office/drawing/2014/main" id="{BEF0532E-FC23-44C6-8D97-A8A367EAA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8229" y="5743183"/>
              <a:ext cx="1872000" cy="432000"/>
            </a:xfrm>
            <a:prstGeom prst="rect">
              <a:avLst/>
            </a:prstGeom>
            <a:solidFill>
              <a:srgbClr val="575757"/>
            </a:solidFill>
            <a:ln>
              <a:noFill/>
            </a:ln>
            <a:effectLst/>
            <a:extLst/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Vorbereitungs-Lehrgang. </a:t>
              </a:r>
              <a:b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Zusatzqualifikationen, </a:t>
              </a:r>
              <a:b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kumimoji="0" 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Studienberechtigung</a:t>
              </a:r>
              <a:endPara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3FBDE01E-08AE-487E-A769-D2B2049593DD}"/>
              </a:ext>
            </a:extLst>
          </p:cNvPr>
          <p:cNvGrpSpPr/>
          <p:nvPr/>
        </p:nvGrpSpPr>
        <p:grpSpPr>
          <a:xfrm>
            <a:off x="8201279" y="1869466"/>
            <a:ext cx="1889770" cy="4326782"/>
            <a:chOff x="8169749" y="1869466"/>
            <a:chExt cx="1889770" cy="4326782"/>
          </a:xfrm>
        </p:grpSpPr>
        <p:sp>
          <p:nvSpPr>
            <p:cNvPr id="20518" name="Rectangle 42"/>
            <p:cNvSpPr>
              <a:spLocks noChangeArrowheads="1"/>
            </p:cNvSpPr>
            <p:nvPr/>
          </p:nvSpPr>
          <p:spPr bwMode="auto">
            <a:xfrm>
              <a:off x="8187519" y="2366057"/>
              <a:ext cx="1872000" cy="432000"/>
            </a:xfrm>
            <a:prstGeom prst="rect">
              <a:avLst/>
            </a:prstGeom>
            <a:solidFill>
              <a:srgbClr val="0072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Gesundheitsförderung und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Personalmanagement</a:t>
              </a:r>
              <a:endPara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543" name="Rectangle 42"/>
            <p:cNvSpPr>
              <a:spLocks noChangeArrowheads="1"/>
            </p:cNvSpPr>
            <p:nvPr/>
          </p:nvSpPr>
          <p:spPr bwMode="auto">
            <a:xfrm>
              <a:off x="8178375" y="1869466"/>
              <a:ext cx="1872000" cy="432000"/>
            </a:xfrm>
            <a:prstGeom prst="rect">
              <a:avLst/>
            </a:prstGeom>
            <a:solidFill>
              <a:srgbClr val="0072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Gesundheitsmanagement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und Integrierte Versorgung</a:t>
              </a:r>
              <a:endPara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516" name="Rectangle 40"/>
            <p:cNvSpPr>
              <a:spLocks noChangeArrowheads="1"/>
            </p:cNvSpPr>
            <p:nvPr/>
          </p:nvSpPr>
          <p:spPr bwMode="auto">
            <a:xfrm>
              <a:off x="8169749" y="5764248"/>
              <a:ext cx="1872000" cy="432000"/>
            </a:xfrm>
            <a:prstGeom prst="rect">
              <a:avLst/>
            </a:prstGeom>
            <a:solidFill>
              <a:srgbClr val="008A69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Ergotherapie*</a:t>
              </a:r>
            </a:p>
          </p:txBody>
        </p:sp>
        <p:sp>
          <p:nvSpPr>
            <p:cNvPr id="20534" name="Rectangle 40"/>
            <p:cNvSpPr>
              <a:spLocks noChangeArrowheads="1"/>
            </p:cNvSpPr>
            <p:nvPr/>
          </p:nvSpPr>
          <p:spPr bwMode="auto">
            <a:xfrm>
              <a:off x="8169749" y="5261778"/>
              <a:ext cx="1872000" cy="432000"/>
            </a:xfrm>
            <a:prstGeom prst="rect">
              <a:avLst/>
            </a:prstGeom>
            <a:solidFill>
              <a:srgbClr val="0072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Gesundheitsmanagement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und Gesundheitsförderung</a:t>
              </a:r>
              <a:endPara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535" name="Rectangle 40"/>
            <p:cNvSpPr>
              <a:spLocks noChangeArrowheads="1"/>
            </p:cNvSpPr>
            <p:nvPr/>
          </p:nvSpPr>
          <p:spPr bwMode="auto">
            <a:xfrm>
              <a:off x="8178893" y="4755537"/>
              <a:ext cx="1872000" cy="432000"/>
            </a:xfrm>
            <a:prstGeom prst="rect">
              <a:avLst/>
            </a:prstGeom>
            <a:solidFill>
              <a:srgbClr val="0072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Gesundheits- und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Krankenpflege</a:t>
              </a:r>
              <a:endPara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97" name="Rectangle 40">
              <a:extLst>
                <a:ext uri="{FF2B5EF4-FFF2-40B4-BE49-F238E27FC236}">
                  <a16:creationId xmlns:a16="http://schemas.microsoft.com/office/drawing/2014/main" id="{85601734-F577-4247-8DD4-184D5DFB9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8893" y="4249296"/>
              <a:ext cx="1872000" cy="432000"/>
            </a:xfrm>
            <a:prstGeom prst="rect">
              <a:avLst/>
            </a:prstGeom>
            <a:solidFill>
              <a:srgbClr val="0072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38" tIns="45527" rIns="91038" bIns="45527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altLang="de-DE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Hebammen</a:t>
              </a:r>
              <a:endPara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EA20807-0E8C-4431-93EA-67FB0E6C3533}"/>
              </a:ext>
            </a:extLst>
          </p:cNvPr>
          <p:cNvGrpSpPr/>
          <p:nvPr/>
        </p:nvGrpSpPr>
        <p:grpSpPr>
          <a:xfrm>
            <a:off x="89206" y="819535"/>
            <a:ext cx="12036110" cy="5565499"/>
            <a:chOff x="89206" y="819535"/>
            <a:chExt cx="12036110" cy="5565499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F0E547-7348-4522-B152-BE9FB1B015BD}"/>
                </a:ext>
              </a:extLst>
            </p:cNvPr>
            <p:cNvCxnSpPr/>
            <p:nvPr/>
          </p:nvCxnSpPr>
          <p:spPr>
            <a:xfrm>
              <a:off x="89206" y="3024593"/>
              <a:ext cx="12013587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r Verbinder 108">
              <a:extLst>
                <a:ext uri="{FF2B5EF4-FFF2-40B4-BE49-F238E27FC236}">
                  <a16:creationId xmlns:a16="http://schemas.microsoft.com/office/drawing/2014/main" id="{31DA1F5A-3862-4047-93DD-2CD0DA478CB8}"/>
                </a:ext>
              </a:extLst>
            </p:cNvPr>
            <p:cNvCxnSpPr/>
            <p:nvPr/>
          </p:nvCxnSpPr>
          <p:spPr>
            <a:xfrm>
              <a:off x="111729" y="6385034"/>
              <a:ext cx="12013587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DC676305-AB76-43B1-BB2F-AD0A5686B574}"/>
                </a:ext>
              </a:extLst>
            </p:cNvPr>
            <p:cNvCxnSpPr>
              <a:cxnSpLocks/>
            </p:cNvCxnSpPr>
            <p:nvPr/>
          </p:nvCxnSpPr>
          <p:spPr>
            <a:xfrm>
              <a:off x="10167869" y="819535"/>
              <a:ext cx="0" cy="53806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r Verbinder 113">
              <a:extLst>
                <a:ext uri="{FF2B5EF4-FFF2-40B4-BE49-F238E27FC236}">
                  <a16:creationId xmlns:a16="http://schemas.microsoft.com/office/drawing/2014/main" id="{A9985CDC-73C0-4ADA-8731-8ABF28EAA07B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21" y="841159"/>
              <a:ext cx="0" cy="53806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itel 1">
            <a:extLst>
              <a:ext uri="{FF2B5EF4-FFF2-40B4-BE49-F238E27FC236}">
                <a16:creationId xmlns:a16="http://schemas.microsoft.com/office/drawing/2014/main" id="{8D66ABB6-B2E4-460D-8521-9671FC71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19" y="3239578"/>
            <a:ext cx="5511798" cy="549887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26 Studiengänge + 45 Lehrgänge/PhD</a:t>
            </a:r>
            <a:endParaRPr lang="de-AT" dirty="0"/>
          </a:p>
        </p:txBody>
      </p:sp>
      <p:sp>
        <p:nvSpPr>
          <p:cNvPr id="46" name="Titel 1">
            <a:extLst>
              <a:ext uri="{FF2B5EF4-FFF2-40B4-BE49-F238E27FC236}">
                <a16:creationId xmlns:a16="http://schemas.microsoft.com/office/drawing/2014/main" id="{516091DC-2DD6-4794-9244-9862E56BEEEF}"/>
              </a:ext>
            </a:extLst>
          </p:cNvPr>
          <p:cNvSpPr txBox="1">
            <a:spLocks/>
          </p:cNvSpPr>
          <p:nvPr/>
        </p:nvSpPr>
        <p:spPr>
          <a:xfrm>
            <a:off x="8240180" y="406404"/>
            <a:ext cx="3938812" cy="549887"/>
          </a:xfrm>
          <a:prstGeom prst="rect">
            <a:avLst/>
          </a:prstGeom>
          <a:solidFill>
            <a:srgbClr val="21628D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Überblick. 2023</a:t>
            </a:r>
            <a:endParaRPr kumimoji="0" lang="de-A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Rectangle 5">
            <a:extLst>
              <a:ext uri="{FF2B5EF4-FFF2-40B4-BE49-F238E27FC236}">
                <a16:creationId xmlns:a16="http://schemas.microsoft.com/office/drawing/2014/main" id="{3072E02F-0996-44CE-8822-AE8C023C4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59" y="5247792"/>
            <a:ext cx="1872000" cy="432000"/>
          </a:xfrm>
          <a:prstGeom prst="rect">
            <a:avLst/>
          </a:prstGeom>
          <a:solidFill>
            <a:srgbClr val="005B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38" tIns="45527" rIns="91038" bIns="45527"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Internationale</a:t>
            </a:r>
            <a:br>
              <a: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de-DE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Wirtschaftsbeziehungen</a:t>
            </a:r>
          </a:p>
        </p:txBody>
      </p:sp>
      <p:sp>
        <p:nvSpPr>
          <p:cNvPr id="48" name="Rectangle 40">
            <a:extLst>
              <a:ext uri="{FF2B5EF4-FFF2-40B4-BE49-F238E27FC236}">
                <a16:creationId xmlns:a16="http://schemas.microsoft.com/office/drawing/2014/main" id="{40C0805B-D9F9-44F4-AC70-2AE989E4B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423" y="3743055"/>
            <a:ext cx="1872000" cy="432000"/>
          </a:xfrm>
          <a:prstGeom prst="rect">
            <a:avLst/>
          </a:prstGeom>
          <a:solidFill>
            <a:srgbClr val="008A69">
              <a:alpha val="50000"/>
            </a:srgb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038" tIns="45527" rIns="91038" bIns="45527"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Logopädie*</a:t>
            </a:r>
            <a:endParaRPr kumimoji="0" lang="de-DE" altLang="de-DE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9" name="Rectangle 40">
            <a:extLst>
              <a:ext uri="{FF2B5EF4-FFF2-40B4-BE49-F238E27FC236}">
                <a16:creationId xmlns:a16="http://schemas.microsoft.com/office/drawing/2014/main" id="{C9A3BA67-CD34-41F2-A315-8051B0C4E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9668" y="3241482"/>
            <a:ext cx="1872000" cy="432000"/>
          </a:xfrm>
          <a:prstGeom prst="rect">
            <a:avLst/>
          </a:prstGeom>
          <a:solidFill>
            <a:srgbClr val="00725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38" tIns="45527" rIns="91038" bIns="45527"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AT" alt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Physiotherapie</a:t>
            </a:r>
            <a:endParaRPr kumimoji="0" lang="de-DE" altLang="de-DE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1" name="Rechteck 20">
            <a:extLst>
              <a:ext uri="{FF2B5EF4-FFF2-40B4-BE49-F238E27FC236}">
                <a16:creationId xmlns:a16="http://schemas.microsoft.com/office/drawing/2014/main" id="{B3AFEC8B-B32F-49FB-B2F4-CEDF656E7E62}"/>
              </a:ext>
            </a:extLst>
          </p:cNvPr>
          <p:cNvSpPr/>
          <p:nvPr/>
        </p:nvSpPr>
        <p:spPr>
          <a:xfrm>
            <a:off x="8025932" y="6493157"/>
            <a:ext cx="42728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* Voraussichtlich ab Herbst 2024</a:t>
            </a:r>
            <a:r>
              <a:rPr kumimoji="0" lang="de-AT" alt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vorbehaltlich der Genehmigung durch die AQ Austria.</a:t>
            </a:r>
          </a:p>
        </p:txBody>
      </p:sp>
      <p:sp>
        <p:nvSpPr>
          <p:cNvPr id="52" name="Text Box 50">
            <a:extLst>
              <a:ext uri="{FF2B5EF4-FFF2-40B4-BE49-F238E27FC236}">
                <a16:creationId xmlns:a16="http://schemas.microsoft.com/office/drawing/2014/main" id="{3CBB94A6-C1C5-44EA-9C76-E7A194B50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80" y="6469883"/>
            <a:ext cx="2321305" cy="19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38" tIns="45527" rIns="91038" bIns="45527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 panose="020B0604020202020204" pitchFamily="34" charset="0"/>
              </a:rPr>
              <a:t>Vollzeit         berufsbegleitend</a:t>
            </a:r>
            <a:endParaRPr kumimoji="0" lang="de-DE" alt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3" name="Picture 51" descr="Org_Vollzeit">
            <a:extLst>
              <a:ext uri="{FF2B5EF4-FFF2-40B4-BE49-F238E27FC236}">
                <a16:creationId xmlns:a16="http://schemas.microsoft.com/office/drawing/2014/main" id="{581EB438-1277-4850-BC3E-108B03A34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60" y="6548675"/>
            <a:ext cx="99329" cy="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2" descr="Org_berufsbegleitend">
            <a:extLst>
              <a:ext uri="{FF2B5EF4-FFF2-40B4-BE49-F238E27FC236}">
                <a16:creationId xmlns:a16="http://schemas.microsoft.com/office/drawing/2014/main" id="{3D23D7F2-BCA3-4855-8FD2-0B104B5D6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17" y="6550848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1" descr="Org_Vollzeit">
            <a:extLst>
              <a:ext uri="{FF2B5EF4-FFF2-40B4-BE49-F238E27FC236}">
                <a16:creationId xmlns:a16="http://schemas.microsoft.com/office/drawing/2014/main" id="{4FEEE169-2B54-4E50-B699-F37E4A994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361" y="5363492"/>
            <a:ext cx="99329" cy="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2" descr="Org_berufsbegleitend">
            <a:extLst>
              <a:ext uri="{FF2B5EF4-FFF2-40B4-BE49-F238E27FC236}">
                <a16:creationId xmlns:a16="http://schemas.microsoft.com/office/drawing/2014/main" id="{43D33315-2190-44D3-A9D9-313D4A959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108" y="5501304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2" descr="Org_berufsbegleitend">
            <a:extLst>
              <a:ext uri="{FF2B5EF4-FFF2-40B4-BE49-F238E27FC236}">
                <a16:creationId xmlns:a16="http://schemas.microsoft.com/office/drawing/2014/main" id="{A8D6851F-69FE-410F-AA55-3A29CC562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107" y="2649329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2" descr="Org_berufsbegleitend">
            <a:extLst>
              <a:ext uri="{FF2B5EF4-FFF2-40B4-BE49-F238E27FC236}">
                <a16:creationId xmlns:a16="http://schemas.microsoft.com/office/drawing/2014/main" id="{2446EF94-76E8-4D4A-AA9A-9AFB8763E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107" y="2130488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52" descr="Org_berufsbegleitend">
            <a:extLst>
              <a:ext uri="{FF2B5EF4-FFF2-40B4-BE49-F238E27FC236}">
                <a16:creationId xmlns:a16="http://schemas.microsoft.com/office/drawing/2014/main" id="{62E43088-AB16-48D8-9A59-100BCB0F9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106" y="1641348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52" descr="Org_berufsbegleitend">
            <a:extLst>
              <a:ext uri="{FF2B5EF4-FFF2-40B4-BE49-F238E27FC236}">
                <a16:creationId xmlns:a16="http://schemas.microsoft.com/office/drawing/2014/main" id="{B5ABB3B0-1E43-4F97-8CF4-C378ABCE7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185" y="1167877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52" descr="Org_berufsbegleitend">
            <a:extLst>
              <a:ext uri="{FF2B5EF4-FFF2-40B4-BE49-F238E27FC236}">
                <a16:creationId xmlns:a16="http://schemas.microsoft.com/office/drawing/2014/main" id="{7BE71208-CF55-45AB-8292-112EFBC2E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911" y="2640915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52" descr="Org_berufsbegleitend">
            <a:extLst>
              <a:ext uri="{FF2B5EF4-FFF2-40B4-BE49-F238E27FC236}">
                <a16:creationId xmlns:a16="http://schemas.microsoft.com/office/drawing/2014/main" id="{5D770EBA-CD62-4722-9CF0-8404E2E1B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990" y="2152568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52" descr="Org_berufsbegleitend">
            <a:extLst>
              <a:ext uri="{FF2B5EF4-FFF2-40B4-BE49-F238E27FC236}">
                <a16:creationId xmlns:a16="http://schemas.microsoft.com/office/drawing/2014/main" id="{53A18DE0-8C46-4CD4-83F6-955F34473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910" y="1654099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52" descr="Org_berufsbegleitend">
            <a:extLst>
              <a:ext uri="{FF2B5EF4-FFF2-40B4-BE49-F238E27FC236}">
                <a16:creationId xmlns:a16="http://schemas.microsoft.com/office/drawing/2014/main" id="{9AF96B5C-7FB5-4FD8-B1B7-D9890E969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910" y="1190777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51" descr="Org_Vollzeit">
            <a:extLst>
              <a:ext uri="{FF2B5EF4-FFF2-40B4-BE49-F238E27FC236}">
                <a16:creationId xmlns:a16="http://schemas.microsoft.com/office/drawing/2014/main" id="{28D3EE20-FA68-4DA3-B39C-25AB3CB35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51" y="5875321"/>
            <a:ext cx="99329" cy="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52" descr="Org_berufsbegleitend">
            <a:extLst>
              <a:ext uri="{FF2B5EF4-FFF2-40B4-BE49-F238E27FC236}">
                <a16:creationId xmlns:a16="http://schemas.microsoft.com/office/drawing/2014/main" id="{7BD1C6B5-430C-470D-87BA-2CD8862B7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198" y="6013133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51" descr="Org_Vollzeit">
            <a:extLst>
              <a:ext uri="{FF2B5EF4-FFF2-40B4-BE49-F238E27FC236}">
                <a16:creationId xmlns:a16="http://schemas.microsoft.com/office/drawing/2014/main" id="{A08DB792-2704-432E-A742-C2E2A3B5E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51" y="5359581"/>
            <a:ext cx="99329" cy="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52" descr="Org_berufsbegleitend">
            <a:extLst>
              <a:ext uri="{FF2B5EF4-FFF2-40B4-BE49-F238E27FC236}">
                <a16:creationId xmlns:a16="http://schemas.microsoft.com/office/drawing/2014/main" id="{CE03F879-1CA3-4E93-AF2E-CF22A8B76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198" y="5497393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51" descr="Org_Vollzeit">
            <a:extLst>
              <a:ext uri="{FF2B5EF4-FFF2-40B4-BE49-F238E27FC236}">
                <a16:creationId xmlns:a16="http://schemas.microsoft.com/office/drawing/2014/main" id="{48C822BD-04CD-4E2B-A750-962C2B281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26" y="6022070"/>
            <a:ext cx="99329" cy="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51" descr="Org_Vollzeit">
            <a:extLst>
              <a:ext uri="{FF2B5EF4-FFF2-40B4-BE49-F238E27FC236}">
                <a16:creationId xmlns:a16="http://schemas.microsoft.com/office/drawing/2014/main" id="{9F523D91-3C26-43A4-87D5-1AC77110F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326" y="6036215"/>
            <a:ext cx="99329" cy="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52" descr="Org_berufsbegleitend">
            <a:extLst>
              <a:ext uri="{FF2B5EF4-FFF2-40B4-BE49-F238E27FC236}">
                <a16:creationId xmlns:a16="http://schemas.microsoft.com/office/drawing/2014/main" id="{E2A0AC9B-6BF8-4354-88FC-7EAB378F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225" y="5047261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52" descr="Org_berufsbegleitend">
            <a:extLst>
              <a:ext uri="{FF2B5EF4-FFF2-40B4-BE49-F238E27FC236}">
                <a16:creationId xmlns:a16="http://schemas.microsoft.com/office/drawing/2014/main" id="{6AB484F6-A2E1-48FC-BB0E-6F894AB6E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823" y="2640915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52" descr="Org_berufsbegleitend">
            <a:extLst>
              <a:ext uri="{FF2B5EF4-FFF2-40B4-BE49-F238E27FC236}">
                <a16:creationId xmlns:a16="http://schemas.microsoft.com/office/drawing/2014/main" id="{F669BAFF-937C-4007-A648-548E0BA06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822" y="2151923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52" descr="Org_berufsbegleitend">
            <a:extLst>
              <a:ext uri="{FF2B5EF4-FFF2-40B4-BE49-F238E27FC236}">
                <a16:creationId xmlns:a16="http://schemas.microsoft.com/office/drawing/2014/main" id="{CB621A2B-327C-4538-8C1F-B6D4EC19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320" y="1664375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52" descr="Org_berufsbegleitend">
            <a:extLst>
              <a:ext uri="{FF2B5EF4-FFF2-40B4-BE49-F238E27FC236}">
                <a16:creationId xmlns:a16="http://schemas.microsoft.com/office/drawing/2014/main" id="{0A968DDF-240B-4859-91C2-E81FD3491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005" y="2645517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52" descr="Org_berufsbegleitend">
            <a:extLst>
              <a:ext uri="{FF2B5EF4-FFF2-40B4-BE49-F238E27FC236}">
                <a16:creationId xmlns:a16="http://schemas.microsoft.com/office/drawing/2014/main" id="{6E89E0BF-C0FD-42FE-B994-F429C3772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929" y="2143469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52" descr="Org_berufsbegleitend">
            <a:extLst>
              <a:ext uri="{FF2B5EF4-FFF2-40B4-BE49-F238E27FC236}">
                <a16:creationId xmlns:a16="http://schemas.microsoft.com/office/drawing/2014/main" id="{566348DB-C0DC-4E31-A0E5-12C49B0D2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66" y="6022069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51" descr="Org_Vollzeit">
            <a:extLst>
              <a:ext uri="{FF2B5EF4-FFF2-40B4-BE49-F238E27FC236}">
                <a16:creationId xmlns:a16="http://schemas.microsoft.com/office/drawing/2014/main" id="{490283A1-6FF7-4AD9-85A1-DFA560A6C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66" y="5383023"/>
            <a:ext cx="99329" cy="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52" descr="Org_berufsbegleitend">
            <a:extLst>
              <a:ext uri="{FF2B5EF4-FFF2-40B4-BE49-F238E27FC236}">
                <a16:creationId xmlns:a16="http://schemas.microsoft.com/office/drawing/2014/main" id="{0596BD19-3662-4DC1-8EE5-2B1AB5933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313" y="5520835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51" descr="Org_Vollzeit">
            <a:extLst>
              <a:ext uri="{FF2B5EF4-FFF2-40B4-BE49-F238E27FC236}">
                <a16:creationId xmlns:a16="http://schemas.microsoft.com/office/drawing/2014/main" id="{9EC2A2E9-8A10-437F-A7F9-34B2BB69F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767" y="4891938"/>
            <a:ext cx="99329" cy="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52" descr="Org_berufsbegleitend">
            <a:extLst>
              <a:ext uri="{FF2B5EF4-FFF2-40B4-BE49-F238E27FC236}">
                <a16:creationId xmlns:a16="http://schemas.microsoft.com/office/drawing/2014/main" id="{01691CA6-FB91-46AA-8927-329977F2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514" y="5029750"/>
            <a:ext cx="99329" cy="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51" descr="Org_Vollzeit">
            <a:extLst>
              <a:ext uri="{FF2B5EF4-FFF2-40B4-BE49-F238E27FC236}">
                <a16:creationId xmlns:a16="http://schemas.microsoft.com/office/drawing/2014/main" id="{DC05A7FE-B4D4-4C5C-A8E5-9B5B9B435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884" y="6021103"/>
            <a:ext cx="99329" cy="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51" descr="Org_Vollzeit">
            <a:extLst>
              <a:ext uri="{FF2B5EF4-FFF2-40B4-BE49-F238E27FC236}">
                <a16:creationId xmlns:a16="http://schemas.microsoft.com/office/drawing/2014/main" id="{67E56423-C775-4627-9F93-344DBADE6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884" y="5544499"/>
            <a:ext cx="99329" cy="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51" descr="Org_Vollzeit">
            <a:extLst>
              <a:ext uri="{FF2B5EF4-FFF2-40B4-BE49-F238E27FC236}">
                <a16:creationId xmlns:a16="http://schemas.microsoft.com/office/drawing/2014/main" id="{09A26A2A-B832-47B1-BFBD-36E029BE2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884" y="5033397"/>
            <a:ext cx="99329" cy="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51" descr="Org_Vollzeit">
            <a:extLst>
              <a:ext uri="{FF2B5EF4-FFF2-40B4-BE49-F238E27FC236}">
                <a16:creationId xmlns:a16="http://schemas.microsoft.com/office/drawing/2014/main" id="{32BBE387-DAD1-4633-9C87-55B599149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884" y="4521712"/>
            <a:ext cx="99329" cy="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51" descr="Org_Vollzeit">
            <a:extLst>
              <a:ext uri="{FF2B5EF4-FFF2-40B4-BE49-F238E27FC236}">
                <a16:creationId xmlns:a16="http://schemas.microsoft.com/office/drawing/2014/main" id="{89C1932E-AD07-4209-AF89-E087BEBD2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280" y="4005655"/>
            <a:ext cx="99329" cy="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51" descr="Org_Vollzeit">
            <a:extLst>
              <a:ext uri="{FF2B5EF4-FFF2-40B4-BE49-F238E27FC236}">
                <a16:creationId xmlns:a16="http://schemas.microsoft.com/office/drawing/2014/main" id="{CDB012B8-2630-4E96-8E1F-B6A9750F3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883" y="3509852"/>
            <a:ext cx="99329" cy="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420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5" r="16458" b="26381"/>
          <a:stretch/>
        </p:blipFill>
        <p:spPr>
          <a:xfrm>
            <a:off x="0" y="238125"/>
            <a:ext cx="12201525" cy="661987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-2" y="4986338"/>
            <a:ext cx="11028786" cy="733425"/>
          </a:xfrm>
        </p:spPr>
        <p:txBody>
          <a:bodyPr>
            <a:noAutofit/>
          </a:bodyPr>
          <a:lstStyle/>
          <a:p>
            <a:r>
              <a:rPr lang="de-DE" sz="4100" dirty="0">
                <a:latin typeface="Gill Sans MT" panose="020B0502020104020203" pitchFamily="34" charset="0"/>
              </a:rPr>
              <a:t>Wir bringen THEMEN &amp; VIELFALT zusammen</a:t>
            </a:r>
            <a:endParaRPr lang="de-AT" sz="4100" dirty="0">
              <a:latin typeface="Gill Sans MT" panose="020B05020201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923925" cy="365125"/>
          </a:xfrm>
        </p:spPr>
        <p:txBody>
          <a:bodyPr/>
          <a:lstStyle/>
          <a:p>
            <a:fld id="{84ADAB1E-562C-4A0C-BE6F-79046C0C74F7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3" name="Rectangle 2"/>
          <p:cNvSpPr/>
          <p:nvPr/>
        </p:nvSpPr>
        <p:spPr>
          <a:xfrm>
            <a:off x="-11575" y="441014"/>
            <a:ext cx="3393967" cy="229984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180000" tIns="72000" rIns="180000" bIns="72000">
            <a:spAutoFit/>
          </a:bodyPr>
          <a:lstStyle/>
          <a:p>
            <a:pPr>
              <a:spcBef>
                <a:spcPct val="0"/>
              </a:spcBef>
            </a:pPr>
            <a:r>
              <a:rPr lang="de-DE" altLang="de-DE" sz="2000" dirty="0">
                <a:solidFill>
                  <a:schemeClr val="accent1"/>
                </a:solidFill>
                <a:latin typeface="Gill Sans"/>
                <a:cs typeface="Tahoma" panose="020B0604030504040204" pitchFamily="34" charset="0"/>
              </a:rPr>
              <a:t>Wer heute das Richtige lernt, weiß morgen einfach mehr.</a:t>
            </a:r>
          </a:p>
          <a:p>
            <a:pPr>
              <a:spcBef>
                <a:spcPct val="0"/>
              </a:spcBef>
            </a:pPr>
            <a:r>
              <a:rPr lang="de-DE" altLang="de-DE" sz="2000" dirty="0">
                <a:solidFill>
                  <a:schemeClr val="accent1"/>
                </a:solidFill>
                <a:latin typeface="Gill Sans"/>
                <a:cs typeface="Tahoma" panose="020B0604030504040204" pitchFamily="34" charset="0"/>
              </a:rPr>
              <a:t>Deshalb setzt die FH Burgenland verstärkt auf einzigartige und zukunftsorientierte Fächerkombinationen.</a:t>
            </a:r>
            <a:endParaRPr lang="en-US" altLang="de-DE" sz="2000" dirty="0">
              <a:solidFill>
                <a:schemeClr val="accent1"/>
              </a:solidFill>
              <a:latin typeface="Gill Sans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218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7" r="10980" b="11506"/>
          <a:stretch/>
        </p:blipFill>
        <p:spPr>
          <a:xfrm>
            <a:off x="-12258" y="243066"/>
            <a:ext cx="12227408" cy="69818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-1" y="4986338"/>
            <a:ext cx="9815333" cy="733425"/>
          </a:xfrm>
          <a:solidFill>
            <a:srgbClr val="005081"/>
          </a:solidFill>
        </p:spPr>
        <p:txBody>
          <a:bodyPr>
            <a:normAutofit lnSpcReduction="10000"/>
          </a:bodyPr>
          <a:lstStyle/>
          <a:p>
            <a:pPr algn="l"/>
            <a:r>
              <a:rPr lang="de-DE" dirty="0">
                <a:latin typeface="Gill Sans MT" panose="020B0502020104020203" pitchFamily="34" charset="0"/>
              </a:rPr>
              <a:t>Wir bringen NAH &amp; FERN zusammen</a:t>
            </a:r>
            <a:endParaRPr lang="de-AT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001514"/>
      </p:ext>
    </p:extLst>
  </p:cSld>
  <p:clrMapOvr>
    <a:masterClrMapping/>
  </p:clrMapOvr>
</p:sld>
</file>

<file path=ppt/theme/theme1.xml><?xml version="1.0" encoding="utf-8"?>
<a:theme xmlns:a="http://schemas.openxmlformats.org/drawingml/2006/main" name="Department Wirtscha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Exo 2 Medium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BEA23FAC-3885-4A9B-9A06-DDA6C8509E71}" vid="{11093B3C-843B-4CC8-9213-A4BFDFAEDBAD}"/>
    </a:ext>
  </a:extLst>
</a:theme>
</file>

<file path=ppt/theme/theme2.xml><?xml version="1.0" encoding="utf-8"?>
<a:theme xmlns:a="http://schemas.openxmlformats.org/drawingml/2006/main" name="Department Informationstechnologie &amp; -managem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Exo 2 Medium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BEA23FAC-3885-4A9B-9A06-DDA6C8509E71}" vid="{11093B3C-843B-4CC8-9213-A4BFDFAEDBAD}"/>
    </a:ext>
  </a:extLst>
</a:theme>
</file>

<file path=ppt/theme/theme3.xml><?xml version="1.0" encoding="utf-8"?>
<a:theme xmlns:a="http://schemas.openxmlformats.org/drawingml/2006/main" name="Department Soziales">
  <a:themeElements>
    <a:clrScheme name="FH Burgenland">
      <a:dk1>
        <a:sysClr val="windowText" lastClr="000000"/>
      </a:dk1>
      <a:lt1>
        <a:sysClr val="window" lastClr="FFFFFF"/>
      </a:lt1>
      <a:dk2>
        <a:srgbClr val="575757"/>
      </a:dk2>
      <a:lt2>
        <a:srgbClr val="E7E6E6"/>
      </a:lt2>
      <a:accent1>
        <a:srgbClr val="005081"/>
      </a:accent1>
      <a:accent2>
        <a:srgbClr val="00A5D2"/>
      </a:accent2>
      <a:accent3>
        <a:srgbClr val="007C59"/>
      </a:accent3>
      <a:accent4>
        <a:srgbClr val="96B522"/>
      </a:accent4>
      <a:accent5>
        <a:srgbClr val="F7A600"/>
      </a:accent5>
      <a:accent6>
        <a:srgbClr val="EC6608"/>
      </a:accent6>
      <a:hlink>
        <a:srgbClr val="0563C1"/>
      </a:hlink>
      <a:folHlink>
        <a:srgbClr val="954F72"/>
      </a:folHlink>
    </a:clrScheme>
    <a:fontScheme name="FH Burgenland">
      <a:majorFont>
        <a:latin typeface="Exo 2 Medium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BEA23FAC-3885-4A9B-9A06-DDA6C8509E71}" vid="{11093B3C-843B-4CC8-9213-A4BFDFAEDBAD}"/>
    </a:ext>
  </a:extLst>
</a:theme>
</file>

<file path=ppt/theme/theme4.xml><?xml version="1.0" encoding="utf-8"?>
<a:theme xmlns:a="http://schemas.openxmlformats.org/drawingml/2006/main" name="Department Energie-Umweltmanagement">
  <a:themeElements>
    <a:clrScheme name="FH Burgenland">
      <a:dk1>
        <a:sysClr val="windowText" lastClr="000000"/>
      </a:dk1>
      <a:lt1>
        <a:sysClr val="window" lastClr="FFFFFF"/>
      </a:lt1>
      <a:dk2>
        <a:srgbClr val="575757"/>
      </a:dk2>
      <a:lt2>
        <a:srgbClr val="E7E6E6"/>
      </a:lt2>
      <a:accent1>
        <a:srgbClr val="005081"/>
      </a:accent1>
      <a:accent2>
        <a:srgbClr val="00A5D2"/>
      </a:accent2>
      <a:accent3>
        <a:srgbClr val="007C59"/>
      </a:accent3>
      <a:accent4>
        <a:srgbClr val="96B522"/>
      </a:accent4>
      <a:accent5>
        <a:srgbClr val="F7A600"/>
      </a:accent5>
      <a:accent6>
        <a:srgbClr val="EC6608"/>
      </a:accent6>
      <a:hlink>
        <a:srgbClr val="0563C1"/>
      </a:hlink>
      <a:folHlink>
        <a:srgbClr val="954F72"/>
      </a:folHlink>
    </a:clrScheme>
    <a:fontScheme name="FH Burgenland">
      <a:majorFont>
        <a:latin typeface="Exo 2 Medium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BEA23FAC-3885-4A9B-9A06-DDA6C8509E71}" vid="{11093B3C-843B-4CC8-9213-A4BFDFAEDBAD}"/>
    </a:ext>
  </a:extLst>
</a:theme>
</file>

<file path=ppt/theme/theme5.xml><?xml version="1.0" encoding="utf-8"?>
<a:theme xmlns:a="http://schemas.openxmlformats.org/drawingml/2006/main" name="Department Gesundheit">
  <a:themeElements>
    <a:clrScheme name="FH Burgenland">
      <a:dk1>
        <a:sysClr val="windowText" lastClr="000000"/>
      </a:dk1>
      <a:lt1>
        <a:sysClr val="window" lastClr="FFFFFF"/>
      </a:lt1>
      <a:dk2>
        <a:srgbClr val="575757"/>
      </a:dk2>
      <a:lt2>
        <a:srgbClr val="E7E6E6"/>
      </a:lt2>
      <a:accent1>
        <a:srgbClr val="005081"/>
      </a:accent1>
      <a:accent2>
        <a:srgbClr val="00A5D2"/>
      </a:accent2>
      <a:accent3>
        <a:srgbClr val="007C59"/>
      </a:accent3>
      <a:accent4>
        <a:srgbClr val="96B522"/>
      </a:accent4>
      <a:accent5>
        <a:srgbClr val="F7A600"/>
      </a:accent5>
      <a:accent6>
        <a:srgbClr val="EC6608"/>
      </a:accent6>
      <a:hlink>
        <a:srgbClr val="0563C1"/>
      </a:hlink>
      <a:folHlink>
        <a:srgbClr val="954F72"/>
      </a:folHlink>
    </a:clrScheme>
    <a:fontScheme name="FH Burgenland">
      <a:majorFont>
        <a:latin typeface="Exo 2 Medium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BEA23FAC-3885-4A9B-9A06-DDA6C8509E71}" vid="{11093B3C-843B-4CC8-9213-A4BFDFAEDBAD}"/>
    </a:ext>
  </a:extLst>
</a:theme>
</file>

<file path=ppt/theme/theme6.xml><?xml version="1.0" encoding="utf-8"?>
<a:theme xmlns:a="http://schemas.openxmlformats.org/drawingml/2006/main" name="Office Theme">
  <a:themeElements>
    <a:clrScheme name="FH Burgenland">
      <a:dk1>
        <a:sysClr val="windowText" lastClr="000000"/>
      </a:dk1>
      <a:lt1>
        <a:sysClr val="window" lastClr="FFFFFF"/>
      </a:lt1>
      <a:dk2>
        <a:srgbClr val="575757"/>
      </a:dk2>
      <a:lt2>
        <a:srgbClr val="E7E6E6"/>
      </a:lt2>
      <a:accent1>
        <a:srgbClr val="005081"/>
      </a:accent1>
      <a:accent2>
        <a:srgbClr val="00A5D2"/>
      </a:accent2>
      <a:accent3>
        <a:srgbClr val="007C59"/>
      </a:accent3>
      <a:accent4>
        <a:srgbClr val="96B522"/>
      </a:accent4>
      <a:accent5>
        <a:srgbClr val="F7A600"/>
      </a:accent5>
      <a:accent6>
        <a:srgbClr val="EC660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525</Words>
  <Application>Microsoft Office PowerPoint</Application>
  <PresentationFormat>Breitbild</PresentationFormat>
  <Paragraphs>174</Paragraphs>
  <Slides>16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8</vt:i4>
      </vt:variant>
      <vt:variant>
        <vt:lpstr>Folientitel</vt:lpstr>
      </vt:variant>
      <vt:variant>
        <vt:i4>16</vt:i4>
      </vt:variant>
    </vt:vector>
  </HeadingPairs>
  <TitlesOfParts>
    <vt:vector size="32" baseType="lpstr">
      <vt:lpstr>Arial</vt:lpstr>
      <vt:lpstr>Calibri</vt:lpstr>
      <vt:lpstr>Calibri Light</vt:lpstr>
      <vt:lpstr>Exo 2 Medium</vt:lpstr>
      <vt:lpstr>Gill Sans</vt:lpstr>
      <vt:lpstr>Gill Sans MT</vt:lpstr>
      <vt:lpstr>Tahoma</vt:lpstr>
      <vt:lpstr>Wingdings</vt:lpstr>
      <vt:lpstr>Department Wirtschaft</vt:lpstr>
      <vt:lpstr>Department Informationstechnologie &amp; -management</vt:lpstr>
      <vt:lpstr>Department Soziales</vt:lpstr>
      <vt:lpstr>Department Energie-Umweltmanagement</vt:lpstr>
      <vt:lpstr>Department Gesundheit</vt:lpstr>
      <vt:lpstr>Office Theme</vt:lpstr>
      <vt:lpstr>Office</vt:lpstr>
      <vt:lpstr>1_Office</vt:lpstr>
      <vt:lpstr>PowerPoint-Präsentation</vt:lpstr>
      <vt:lpstr>PowerPoint-Präsentation</vt:lpstr>
      <vt:lpstr>PowerPoint-Präsentation</vt:lpstr>
      <vt:lpstr>PowerPoint-Präsentation</vt:lpstr>
      <vt:lpstr>Die FH Burgenland in Zahlen</vt:lpstr>
      <vt:lpstr>PowerPoint-Präsentation</vt:lpstr>
      <vt:lpstr>26 Studiengänge + 45 Lehrgänge/PhD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FH-Burgenland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Reinprecht Sarah</dc:creator>
  <cp:lastModifiedBy>Sabine Koch</cp:lastModifiedBy>
  <cp:revision>111</cp:revision>
  <dcterms:created xsi:type="dcterms:W3CDTF">2019-09-09T08:59:08Z</dcterms:created>
  <dcterms:modified xsi:type="dcterms:W3CDTF">2023-09-04T09:25:59Z</dcterms:modified>
</cp:coreProperties>
</file>